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56" r:id="rId2"/>
    <p:sldId id="259" r:id="rId3"/>
    <p:sldId id="307" r:id="rId4"/>
    <p:sldId id="309" r:id="rId5"/>
    <p:sldId id="310" r:id="rId6"/>
    <p:sldId id="298" r:id="rId7"/>
    <p:sldId id="257" r:id="rId8"/>
    <p:sldId id="311" r:id="rId9"/>
    <p:sldId id="312" r:id="rId10"/>
    <p:sldId id="313" r:id="rId11"/>
    <p:sldId id="314" r:id="rId12"/>
    <p:sldId id="299" r:id="rId13"/>
    <p:sldId id="296" r:id="rId14"/>
    <p:sldId id="297" r:id="rId15"/>
    <p:sldId id="302" r:id="rId16"/>
    <p:sldId id="304" r:id="rId17"/>
    <p:sldId id="315" r:id="rId18"/>
    <p:sldId id="316" r:id="rId19"/>
    <p:sldId id="317" r:id="rId20"/>
    <p:sldId id="306" r:id="rId21"/>
    <p:sldId id="300" r:id="rId22"/>
    <p:sldId id="305" r:id="rId23"/>
    <p:sldId id="318" r:id="rId24"/>
    <p:sldId id="319" r:id="rId25"/>
    <p:sldId id="320" r:id="rId26"/>
    <p:sldId id="321" r:id="rId27"/>
    <p:sldId id="322" r:id="rId28"/>
    <p:sldId id="301" r:id="rId29"/>
    <p:sldId id="323" r:id="rId30"/>
    <p:sldId id="303" r:id="rId31"/>
    <p:sldId id="278" r:id="rId32"/>
  </p:sldIdLst>
  <p:sldSz cx="9144000" cy="5143500" type="screen16x9"/>
  <p:notesSz cx="6858000" cy="9144000"/>
  <p:embeddedFontLst>
    <p:embeddedFont>
      <p:font typeface="宋体" panose="02010600030101010101" pitchFamily="2" charset="-122"/>
      <p:regular r:id="rId35"/>
    </p:embeddedFont>
    <p:embeddedFont>
      <p:font typeface="Arvo" panose="02020500000000000000" charset="0"/>
      <p:regular r:id="rId36"/>
      <p:bold r:id="rId37"/>
      <p:italic r:id="rId38"/>
      <p:boldItalic r:id="rId39"/>
    </p:embeddedFont>
    <p:embeddedFont>
      <p:font typeface="Franklin Gothic Book" panose="020B0503020102020204" pitchFamily="34" charset="0"/>
      <p:regular r:id="rId40"/>
      <p:italic r:id="rId41"/>
    </p:embeddedFont>
    <p:embeddedFont>
      <p:font typeface="Roboto Condensed" panose="02020500000000000000" charset="0"/>
      <p:regular r:id="rId42"/>
      <p:bold r:id="rId43"/>
      <p:italic r:id="rId44"/>
      <p:boldItalic r:id="rId45"/>
    </p:embeddedFont>
    <p:embeddedFont>
      <p:font typeface="Roboto Condensed Light" panose="02020500000000000000" charset="0"/>
      <p:regular r:id="rId46"/>
      <p:bold r:id="rId47"/>
      <p:italic r:id="rId48"/>
      <p:boldItalic r:id="rId49"/>
    </p:embeddedFont>
    <p:embeddedFont>
      <p:font typeface="微軟正黑體" panose="020B0604030504040204" pitchFamily="34" charset="-12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0846" autoAdjust="0"/>
  </p:normalViewPr>
  <p:slideViewPr>
    <p:cSldViewPr snapToGrid="0">
      <p:cViewPr>
        <p:scale>
          <a:sx n="100" d="100"/>
          <a:sy n="100" d="100"/>
        </p:scale>
        <p:origin x="-42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2022年10月20日星期四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iencedirect.com/topics/engineering/steering-wheel-angl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ciencedirect.com/topics/engineering/steering-wheel-ang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iencedirect.com/topics/engineering/steering-wheel-angl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ciencedirect.com/topics/engineering/steering-wheel-angl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erms.naer.edu.tw/detail/141326/"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science/article/pii/S0003687017301606#bib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003687017301606#bib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topics/engineering/tesla-roadster" TargetMode="External"/><Relationship Id="rId7" Type="http://schemas.openxmlformats.org/officeDocument/2006/relationships/hyperlink" Target="https://www.sciencedirect.com/science/article/pii/S0003687017301606#bib1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ciencedirect.com/topics/engineering/transportation-research-board" TargetMode="External"/><Relationship Id="rId5" Type="http://schemas.openxmlformats.org/officeDocument/2006/relationships/hyperlink" Target="https://www.sciencedirect.com/science/article/pii/S0003687017301606#bib27" TargetMode="External"/><Relationship Id="rId4" Type="http://schemas.openxmlformats.org/officeDocument/2006/relationships/hyperlink" Target="https://www.sciencedirect.com/topics/engineering/autopilo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61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59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i="1" dirty="0">
                <a:latin typeface="微軟正黑體" panose="020B0604030504040204" pitchFamily="34" charset="-120"/>
                <a:ea typeface="微軟正黑體" panose="020B0604030504040204" pitchFamily="34" charset="-120"/>
              </a:rPr>
              <a:t>接管時間</a:t>
            </a:r>
            <a:r>
              <a:rPr lang="en-US" altLang="zh-TW" dirty="0">
                <a:latin typeface="微軟正黑體" panose="020B0604030504040204" pitchFamily="34" charset="-120"/>
                <a:ea typeface="微軟正黑體" panose="020B0604030504040204" pitchFamily="34" charset="-120"/>
              </a:rPr>
              <a:t>(TOT) </a:t>
            </a:r>
            <a:r>
              <a:rPr lang="zh-TW" altLang="en-US" dirty="0">
                <a:latin typeface="微軟正黑體" panose="020B0604030504040204" pitchFamily="34" charset="-120"/>
                <a:ea typeface="微軟正黑體" panose="020B0604030504040204" pitchFamily="34" charset="-120"/>
              </a:rPr>
              <a:t>定義為從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到駕駛員第一次有意識反應之間的時間，即最大製動踏板位置變化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或超過兩次</a:t>
            </a:r>
            <a:r>
              <a:rPr lang="zh-TW" altLang="en-US" dirty="0">
                <a:latin typeface="微軟正黑體" panose="020B0604030504040204" pitchFamily="34" charset="-120"/>
                <a:ea typeface="微軟正黑體" panose="020B0604030504040204" pitchFamily="34" charset="-120"/>
                <a:hlinkClick r:id="rId3" tooltip="從 ScienceDirect 的 AI 生成的主題頁面了解有關方向盤角度的更多信息"/>
              </a:rPr>
              <a:t>方向盤角度</a:t>
            </a:r>
            <a:r>
              <a:rPr lang="zh-TW" altLang="en-US" dirty="0">
                <a:latin typeface="微軟正黑體" panose="020B0604030504040204" pitchFamily="34" charset="-120"/>
                <a:ea typeface="微軟正黑體" panose="020B0604030504040204" pitchFamily="34" charset="-120"/>
              </a:rPr>
              <a:t>的度數。</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接管品質包括規避機動以及在新車道上的穩定性，並通過</a:t>
            </a:r>
            <a:r>
              <a:rPr lang="zh-TW" altLang="en-US" i="1" dirty="0">
                <a:latin typeface="微軟正黑體" panose="020B0604030504040204" pitchFamily="34" charset="-120"/>
                <a:ea typeface="微軟正黑體" panose="020B0604030504040204" pitchFamily="34" charset="-120"/>
              </a:rPr>
              <a:t>最小碰撞時間來衡量</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minTTC</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，它定義為在與物體即將發生碰撞之前的當前剩餘時間，假設速度和方向恆定。接管品質的進一步措施是在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和障礙物後 </a:t>
            </a:r>
            <a:r>
              <a:rPr lang="en-US" altLang="zh-TW" dirty="0">
                <a:latin typeface="微軟正黑體" panose="020B0604030504040204" pitchFamily="34" charset="-120"/>
                <a:ea typeface="微軟正黑體" panose="020B0604030504040204" pitchFamily="34" charset="-120"/>
              </a:rPr>
              <a:t>166 m </a:t>
            </a:r>
            <a:r>
              <a:rPr lang="zh-TW" altLang="en-US" dirty="0">
                <a:latin typeface="微軟正黑體" panose="020B0604030504040204" pitchFamily="34" charset="-120"/>
                <a:ea typeface="微軟正黑體" panose="020B0604030504040204" pitchFamily="34" charset="-120"/>
              </a:rPr>
              <a:t>之間發生的自我車輛的</a:t>
            </a:r>
            <a:r>
              <a:rPr lang="zh-TW" altLang="en-US" i="1" dirty="0">
                <a:latin typeface="微軟正黑體" panose="020B0604030504040204" pitchFamily="34" charset="-120"/>
                <a:ea typeface="微軟正黑體" panose="020B0604030504040204" pitchFamily="34" charset="-120"/>
              </a:rPr>
              <a:t>最大縱向加速度</a:t>
            </a:r>
            <a:r>
              <a:rPr lang="zh-TW" altLang="en-US" dirty="0">
                <a:latin typeface="微軟正黑體" panose="020B0604030504040204" pitchFamily="34" charset="-120"/>
                <a:ea typeface="微軟正黑體" panose="020B0604030504040204" pitchFamily="34" charset="-120"/>
              </a:rPr>
              <a:t>和</a:t>
            </a:r>
            <a:r>
              <a:rPr lang="zh-TW" altLang="en-US" i="1" dirty="0">
                <a:latin typeface="微軟正黑體" panose="020B0604030504040204" pitchFamily="34" charset="-120"/>
                <a:ea typeface="微軟正黑體" panose="020B0604030504040204" pitchFamily="34" charset="-120"/>
              </a:rPr>
              <a:t>最大橫向加速度。</a:t>
            </a:r>
            <a:r>
              <a:rPr lang="zh-TW" altLang="en-US" dirty="0">
                <a:latin typeface="微軟正黑體" panose="020B0604030504040204" pitchFamily="34" charset="-120"/>
                <a:ea typeface="微軟正黑體" panose="020B0604030504040204" pitchFamily="34" charset="-120"/>
              </a:rPr>
              <a:t>接管品質的最後一個指標是參與碰撞。</a:t>
            </a:r>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1850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i="1" dirty="0">
                <a:latin typeface="微軟正黑體" panose="020B0604030504040204" pitchFamily="34" charset="-120"/>
                <a:ea typeface="微軟正黑體" panose="020B0604030504040204" pitchFamily="34" charset="-120"/>
              </a:rPr>
              <a:t>接管時間</a:t>
            </a:r>
            <a:r>
              <a:rPr lang="en-US" altLang="zh-TW" dirty="0">
                <a:latin typeface="微軟正黑體" panose="020B0604030504040204" pitchFamily="34" charset="-120"/>
                <a:ea typeface="微軟正黑體" panose="020B0604030504040204" pitchFamily="34" charset="-120"/>
              </a:rPr>
              <a:t>(TOT) </a:t>
            </a:r>
            <a:r>
              <a:rPr lang="zh-TW" altLang="en-US" dirty="0">
                <a:latin typeface="微軟正黑體" panose="020B0604030504040204" pitchFamily="34" charset="-120"/>
                <a:ea typeface="微軟正黑體" panose="020B0604030504040204" pitchFamily="34" charset="-120"/>
              </a:rPr>
              <a:t>定義為從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到駕駛員第一次有意識反應之間的時間，即最大製動踏板位置變化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或超過兩次</a:t>
            </a:r>
            <a:r>
              <a:rPr lang="zh-TW" altLang="en-US" dirty="0">
                <a:latin typeface="微軟正黑體" panose="020B0604030504040204" pitchFamily="34" charset="-120"/>
                <a:ea typeface="微軟正黑體" panose="020B0604030504040204" pitchFamily="34" charset="-120"/>
                <a:hlinkClick r:id="rId3" tooltip="從 ScienceDirect 的 AI 生成的主題頁面了解有關方向盤角度的更多信息"/>
              </a:rPr>
              <a:t>方向盤角度</a:t>
            </a:r>
            <a:r>
              <a:rPr lang="zh-TW" altLang="en-US" dirty="0">
                <a:latin typeface="微軟正黑體" panose="020B0604030504040204" pitchFamily="34" charset="-120"/>
                <a:ea typeface="微軟正黑體" panose="020B0604030504040204" pitchFamily="34" charset="-120"/>
              </a:rPr>
              <a:t>的度數。</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接管品質包括規避機動以及在新車道上的穩定性，並通過</a:t>
            </a:r>
            <a:r>
              <a:rPr lang="zh-TW" altLang="en-US" i="1" dirty="0">
                <a:latin typeface="微軟正黑體" panose="020B0604030504040204" pitchFamily="34" charset="-120"/>
                <a:ea typeface="微軟正黑體" panose="020B0604030504040204" pitchFamily="34" charset="-120"/>
              </a:rPr>
              <a:t>最小碰撞時間來衡量</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minTTC</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，它定義為在與物體即將發生碰撞之前的當前剩餘時間，假設速度和方向恆定。接管品質的進一步措施是在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和障礙物後 </a:t>
            </a:r>
            <a:r>
              <a:rPr lang="en-US" altLang="zh-TW" dirty="0">
                <a:latin typeface="微軟正黑體" panose="020B0604030504040204" pitchFamily="34" charset="-120"/>
                <a:ea typeface="微軟正黑體" panose="020B0604030504040204" pitchFamily="34" charset="-120"/>
              </a:rPr>
              <a:t>166 m </a:t>
            </a:r>
            <a:r>
              <a:rPr lang="zh-TW" altLang="en-US" dirty="0">
                <a:latin typeface="微軟正黑體" panose="020B0604030504040204" pitchFamily="34" charset="-120"/>
                <a:ea typeface="微軟正黑體" panose="020B0604030504040204" pitchFamily="34" charset="-120"/>
              </a:rPr>
              <a:t>之間發生的自我車輛的</a:t>
            </a:r>
            <a:r>
              <a:rPr lang="zh-TW" altLang="en-US" i="1" dirty="0">
                <a:latin typeface="微軟正黑體" panose="020B0604030504040204" pitchFamily="34" charset="-120"/>
                <a:ea typeface="微軟正黑體" panose="020B0604030504040204" pitchFamily="34" charset="-120"/>
              </a:rPr>
              <a:t>最大縱向加速度</a:t>
            </a:r>
            <a:r>
              <a:rPr lang="zh-TW" altLang="en-US" dirty="0">
                <a:latin typeface="微軟正黑體" panose="020B0604030504040204" pitchFamily="34" charset="-120"/>
                <a:ea typeface="微軟正黑體" panose="020B0604030504040204" pitchFamily="34" charset="-120"/>
              </a:rPr>
              <a:t>和</a:t>
            </a:r>
            <a:r>
              <a:rPr lang="zh-TW" altLang="en-US" i="1" dirty="0">
                <a:latin typeface="微軟正黑體" panose="020B0604030504040204" pitchFamily="34" charset="-120"/>
                <a:ea typeface="微軟正黑體" panose="020B0604030504040204" pitchFamily="34" charset="-120"/>
              </a:rPr>
              <a:t>最大橫向加速度。</a:t>
            </a:r>
            <a:r>
              <a:rPr lang="zh-TW" altLang="en-US" dirty="0">
                <a:latin typeface="微軟正黑體" panose="020B0604030504040204" pitchFamily="34" charset="-120"/>
                <a:ea typeface="微軟正黑體" panose="020B0604030504040204" pitchFamily="34" charset="-120"/>
              </a:rPr>
              <a:t>接管品質的最後一個指標是參與碰撞。</a:t>
            </a:r>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214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i="1" dirty="0">
                <a:latin typeface="微軟正黑體" panose="020B0604030504040204" pitchFamily="34" charset="-120"/>
                <a:ea typeface="微軟正黑體" panose="020B0604030504040204" pitchFamily="34" charset="-120"/>
              </a:rPr>
              <a:t>接管時間</a:t>
            </a:r>
            <a:r>
              <a:rPr lang="en-US" altLang="zh-TW" dirty="0">
                <a:latin typeface="微軟正黑體" panose="020B0604030504040204" pitchFamily="34" charset="-120"/>
                <a:ea typeface="微軟正黑體" panose="020B0604030504040204" pitchFamily="34" charset="-120"/>
              </a:rPr>
              <a:t>(TOT) </a:t>
            </a:r>
            <a:r>
              <a:rPr lang="zh-TW" altLang="en-US" dirty="0">
                <a:latin typeface="微軟正黑體" panose="020B0604030504040204" pitchFamily="34" charset="-120"/>
                <a:ea typeface="微軟正黑體" panose="020B0604030504040204" pitchFamily="34" charset="-120"/>
              </a:rPr>
              <a:t>定義為從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到駕駛員第一次有意識反應之間的時間，即最大製動踏板位置變化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或超過兩次</a:t>
            </a:r>
            <a:r>
              <a:rPr lang="zh-TW" altLang="en-US" dirty="0">
                <a:latin typeface="微軟正黑體" panose="020B0604030504040204" pitchFamily="34" charset="-120"/>
                <a:ea typeface="微軟正黑體" panose="020B0604030504040204" pitchFamily="34" charset="-120"/>
                <a:hlinkClick r:id="rId3" tooltip="從 ScienceDirect 的 AI 生成的主題頁面了解有關方向盤角度的更多信息"/>
              </a:rPr>
              <a:t>方向盤角度</a:t>
            </a:r>
            <a:r>
              <a:rPr lang="zh-TW" altLang="en-US" dirty="0">
                <a:latin typeface="微軟正黑體" panose="020B0604030504040204" pitchFamily="34" charset="-120"/>
                <a:ea typeface="微軟正黑體" panose="020B0604030504040204" pitchFamily="34" charset="-120"/>
              </a:rPr>
              <a:t>的度數。</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接管品質包括規避機動以及在新車道上的穩定性，並通過</a:t>
            </a:r>
            <a:r>
              <a:rPr lang="zh-TW" altLang="en-US" i="1" dirty="0">
                <a:latin typeface="微軟正黑體" panose="020B0604030504040204" pitchFamily="34" charset="-120"/>
                <a:ea typeface="微軟正黑體" panose="020B0604030504040204" pitchFamily="34" charset="-120"/>
              </a:rPr>
              <a:t>最小碰撞時間來衡量</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minTTC</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，它定義為在與物體即將發生碰撞之前的當前剩餘時間，假設速度和方向恆定。接管品質的進一步措施是在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和障礙物後 </a:t>
            </a:r>
            <a:r>
              <a:rPr lang="en-US" altLang="zh-TW" dirty="0">
                <a:latin typeface="微軟正黑體" panose="020B0604030504040204" pitchFamily="34" charset="-120"/>
                <a:ea typeface="微軟正黑體" panose="020B0604030504040204" pitchFamily="34" charset="-120"/>
              </a:rPr>
              <a:t>166 m </a:t>
            </a:r>
            <a:r>
              <a:rPr lang="zh-TW" altLang="en-US" dirty="0">
                <a:latin typeface="微軟正黑體" panose="020B0604030504040204" pitchFamily="34" charset="-120"/>
                <a:ea typeface="微軟正黑體" panose="020B0604030504040204" pitchFamily="34" charset="-120"/>
              </a:rPr>
              <a:t>之間發生的自我車輛的</a:t>
            </a:r>
            <a:r>
              <a:rPr lang="zh-TW" altLang="en-US" i="1" dirty="0">
                <a:latin typeface="微軟正黑體" panose="020B0604030504040204" pitchFamily="34" charset="-120"/>
                <a:ea typeface="微軟正黑體" panose="020B0604030504040204" pitchFamily="34" charset="-120"/>
              </a:rPr>
              <a:t>最大縱向加速度</a:t>
            </a:r>
            <a:r>
              <a:rPr lang="zh-TW" altLang="en-US" dirty="0">
                <a:latin typeface="微軟正黑體" panose="020B0604030504040204" pitchFamily="34" charset="-120"/>
                <a:ea typeface="微軟正黑體" panose="020B0604030504040204" pitchFamily="34" charset="-120"/>
              </a:rPr>
              <a:t>和</a:t>
            </a:r>
            <a:r>
              <a:rPr lang="zh-TW" altLang="en-US" i="1" dirty="0">
                <a:latin typeface="微軟正黑體" panose="020B0604030504040204" pitchFamily="34" charset="-120"/>
                <a:ea typeface="微軟正黑體" panose="020B0604030504040204" pitchFamily="34" charset="-120"/>
              </a:rPr>
              <a:t>最大橫向加速度。</a:t>
            </a:r>
            <a:r>
              <a:rPr lang="zh-TW" altLang="en-US" dirty="0">
                <a:latin typeface="微軟正黑體" panose="020B0604030504040204" pitchFamily="34" charset="-120"/>
                <a:ea typeface="微軟正黑體" panose="020B0604030504040204" pitchFamily="34" charset="-120"/>
              </a:rPr>
              <a:t>接管品質的最後一個指標是參與碰撞。</a:t>
            </a:r>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5749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i="1" dirty="0">
                <a:latin typeface="微軟正黑體" panose="020B0604030504040204" pitchFamily="34" charset="-120"/>
                <a:ea typeface="微軟正黑體" panose="020B0604030504040204" pitchFamily="34" charset="-120"/>
              </a:rPr>
              <a:t>接管時間</a:t>
            </a:r>
            <a:r>
              <a:rPr lang="en-US" altLang="zh-TW" dirty="0">
                <a:latin typeface="微軟正黑體" panose="020B0604030504040204" pitchFamily="34" charset="-120"/>
                <a:ea typeface="微軟正黑體" panose="020B0604030504040204" pitchFamily="34" charset="-120"/>
              </a:rPr>
              <a:t>(TOT) </a:t>
            </a:r>
            <a:r>
              <a:rPr lang="zh-TW" altLang="en-US" dirty="0">
                <a:latin typeface="微軟正黑體" panose="020B0604030504040204" pitchFamily="34" charset="-120"/>
                <a:ea typeface="微軟正黑體" panose="020B0604030504040204" pitchFamily="34" charset="-120"/>
              </a:rPr>
              <a:t>定義為從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到駕駛員第一次有意識反應之間的時間，即最大製動踏板位置變化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或超過兩次</a:t>
            </a:r>
            <a:r>
              <a:rPr lang="zh-TW" altLang="en-US" dirty="0">
                <a:latin typeface="微軟正黑體" panose="020B0604030504040204" pitchFamily="34" charset="-120"/>
                <a:ea typeface="微軟正黑體" panose="020B0604030504040204" pitchFamily="34" charset="-120"/>
                <a:hlinkClick r:id="rId3" tooltip="從 ScienceDirect 的 AI 生成的主題頁面了解有關方向盤角度的更多信息"/>
              </a:rPr>
              <a:t>方向盤角度</a:t>
            </a:r>
            <a:r>
              <a:rPr lang="zh-TW" altLang="en-US" dirty="0">
                <a:latin typeface="微軟正黑體" panose="020B0604030504040204" pitchFamily="34" charset="-120"/>
                <a:ea typeface="微軟正黑體" panose="020B0604030504040204" pitchFamily="34" charset="-120"/>
              </a:rPr>
              <a:t>的度數。</a:t>
            </a:r>
            <a:endParaRPr lang="en-US" altLang="zh-TW" dirty="0">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zh-TW" altLang="en-US" dirty="0">
                <a:latin typeface="微軟正黑體" panose="020B0604030504040204" pitchFamily="34" charset="-120"/>
                <a:ea typeface="微軟正黑體" panose="020B0604030504040204" pitchFamily="34" charset="-120"/>
              </a:rPr>
              <a:t>接管品質包括規避機動以及在新車道上的穩定性，並通過</a:t>
            </a:r>
            <a:r>
              <a:rPr lang="zh-TW" altLang="en-US" i="1" dirty="0">
                <a:latin typeface="微軟正黑體" panose="020B0604030504040204" pitchFamily="34" charset="-120"/>
                <a:ea typeface="微軟正黑體" panose="020B0604030504040204" pitchFamily="34" charset="-120"/>
              </a:rPr>
              <a:t>最小碰撞時間來衡量</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minTTC</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，它定義為在與物體即將發生碰撞之前的當前剩餘時間，假設速度和方向恆定。接管品質的進一步措施是在 </a:t>
            </a:r>
            <a:r>
              <a:rPr lang="en-US" altLang="zh-TW" dirty="0">
                <a:latin typeface="微軟正黑體" panose="020B0604030504040204" pitchFamily="34" charset="-120"/>
                <a:ea typeface="微軟正黑體" panose="020B0604030504040204" pitchFamily="34" charset="-120"/>
              </a:rPr>
              <a:t>TOR </a:t>
            </a:r>
            <a:r>
              <a:rPr lang="zh-TW" altLang="en-US" dirty="0">
                <a:latin typeface="微軟正黑體" panose="020B0604030504040204" pitchFamily="34" charset="-120"/>
                <a:ea typeface="微軟正黑體" panose="020B0604030504040204" pitchFamily="34" charset="-120"/>
              </a:rPr>
              <a:t>和障礙物後 </a:t>
            </a:r>
            <a:r>
              <a:rPr lang="en-US" altLang="zh-TW" dirty="0">
                <a:latin typeface="微軟正黑體" panose="020B0604030504040204" pitchFamily="34" charset="-120"/>
                <a:ea typeface="微軟正黑體" panose="020B0604030504040204" pitchFamily="34" charset="-120"/>
              </a:rPr>
              <a:t>166 m </a:t>
            </a:r>
            <a:r>
              <a:rPr lang="zh-TW" altLang="en-US" dirty="0">
                <a:latin typeface="微軟正黑體" panose="020B0604030504040204" pitchFamily="34" charset="-120"/>
                <a:ea typeface="微軟正黑體" panose="020B0604030504040204" pitchFamily="34" charset="-120"/>
              </a:rPr>
              <a:t>之間發生的自我車輛的</a:t>
            </a:r>
            <a:r>
              <a:rPr lang="zh-TW" altLang="en-US" i="1" dirty="0">
                <a:latin typeface="微軟正黑體" panose="020B0604030504040204" pitchFamily="34" charset="-120"/>
                <a:ea typeface="微軟正黑體" panose="020B0604030504040204" pitchFamily="34" charset="-120"/>
              </a:rPr>
              <a:t>最大縱向加速度</a:t>
            </a:r>
            <a:r>
              <a:rPr lang="zh-TW" altLang="en-US" dirty="0">
                <a:latin typeface="微軟正黑體" panose="020B0604030504040204" pitchFamily="34" charset="-120"/>
                <a:ea typeface="微軟正黑體" panose="020B0604030504040204" pitchFamily="34" charset="-120"/>
              </a:rPr>
              <a:t>和</a:t>
            </a:r>
            <a:r>
              <a:rPr lang="zh-TW" altLang="en-US" i="1" dirty="0">
                <a:latin typeface="微軟正黑體" panose="020B0604030504040204" pitchFamily="34" charset="-120"/>
                <a:ea typeface="微軟正黑體" panose="020B0604030504040204" pitchFamily="34" charset="-120"/>
              </a:rPr>
              <a:t>最大橫向加速度。</a:t>
            </a:r>
            <a:r>
              <a:rPr lang="zh-TW" altLang="en-US" dirty="0">
                <a:latin typeface="微軟正黑體" panose="020B0604030504040204" pitchFamily="34" charset="-120"/>
                <a:ea typeface="微軟正黑體" panose="020B0604030504040204" pitchFamily="34" charset="-120"/>
              </a:rPr>
              <a:t>接管品質的最後一個指標是參與碰撞。</a:t>
            </a:r>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855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414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err="1"/>
              <a:t>TiA</a:t>
            </a:r>
            <a:r>
              <a:rPr lang="en-US" altLang="zh-TW" dirty="0"/>
              <a:t> </a:t>
            </a:r>
            <a:r>
              <a:rPr lang="zh-TW" altLang="en-US" dirty="0"/>
              <a:t>描述值； </a:t>
            </a:r>
            <a:r>
              <a:rPr lang="en-US" altLang="zh-TW" dirty="0"/>
              <a:t>HDI = </a:t>
            </a:r>
            <a:r>
              <a:rPr lang="zh-TW" altLang="en-US" dirty="0"/>
              <a:t>最高密度區間。</a:t>
            </a:r>
            <a:endParaRPr lang="en-US" altLang="zh-TW" dirty="0"/>
          </a:p>
          <a:p>
            <a:r>
              <a:rPr lang="zh-TW" altLang="en-US" dirty="0"/>
              <a:t>信任分量表描述值； </a:t>
            </a:r>
            <a:r>
              <a:rPr lang="en-US" altLang="zh-TW" dirty="0"/>
              <a:t>HDI = </a:t>
            </a:r>
            <a:r>
              <a:rPr lang="zh-TW" altLang="en-US" dirty="0"/>
              <a:t>最高密度區間</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dirty="0">
                <a:solidFill>
                  <a:schemeClr val="tx1"/>
                </a:solidFill>
                <a:latin typeface="微軟正黑體" panose="020B0604030504040204" pitchFamily="34" charset="-120"/>
                <a:ea typeface="微軟正黑體" panose="020B0604030504040204" pitchFamily="34" charset="-120"/>
              </a:rPr>
              <a:t>Glance </a:t>
            </a:r>
            <a:r>
              <a:rPr lang="zh-TW" altLang="en-US" sz="1100" dirty="0">
                <a:solidFill>
                  <a:schemeClr val="tx1"/>
                </a:solidFill>
                <a:latin typeface="微軟正黑體" panose="020B0604030504040204" pitchFamily="34" charset="-120"/>
                <a:ea typeface="微軟正黑體" panose="020B0604030504040204" pitchFamily="34" charset="-120"/>
              </a:rPr>
              <a:t>瀏覽</a:t>
            </a:r>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179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latin typeface="微軟正黑體" panose="020B0604030504040204" pitchFamily="34" charset="-120"/>
                <a:ea typeface="微軟正黑體" panose="020B0604030504040204" pitchFamily="34" charset="-120"/>
              </a:rPr>
              <a:t>17.</a:t>
            </a:r>
            <a:r>
              <a:rPr lang="zh-TW" altLang="en-US" dirty="0">
                <a:latin typeface="微軟正黑體" panose="020B0604030504040204" pitchFamily="34" charset="-120"/>
                <a:ea typeface="微軟正黑體" panose="020B0604030504040204" pitchFamily="34" charset="-120"/>
              </a:rPr>
              <a:t>分組關注</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BF+0 </a:t>
            </a:r>
            <a:r>
              <a:rPr lang="zh-TW" altLang="en-US" dirty="0">
                <a:latin typeface="微軟正黑體" panose="020B0604030504040204" pitchFamily="34" charset="-120"/>
                <a:ea typeface="微軟正黑體" panose="020B0604030504040204" pitchFamily="34" charset="-120"/>
              </a:rPr>
              <a:t>表示頻率。</a:t>
            </a:r>
          </a:p>
          <a:p>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信任量表與</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注視的相關性； 平均值和百分比的先驗分佈是 </a:t>
            </a:r>
            <a:r>
              <a:rPr lang="en-US" altLang="zh-TW" dirty="0">
                <a:latin typeface="微軟正黑體" panose="020B0604030504040204" pitchFamily="34" charset="-120"/>
                <a:ea typeface="微軟正黑體" panose="020B0604030504040204" pitchFamily="34" charset="-120"/>
              </a:rPr>
              <a:t>BF+</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BF </a:t>
            </a:r>
            <a:r>
              <a:rPr lang="zh-TW" altLang="en-US" dirty="0">
                <a:latin typeface="微軟正黑體" panose="020B0604030504040204" pitchFamily="34" charset="-120"/>
                <a:ea typeface="微軟正黑體" panose="020B0604030504040204" pitchFamily="34" charset="-120"/>
              </a:rPr>
              <a:t>是頻率； </a:t>
            </a:r>
            <a:r>
              <a:rPr lang="en-US" altLang="zh-TW" dirty="0">
                <a:latin typeface="微軟正黑體" panose="020B0604030504040204" pitchFamily="34" charset="-120"/>
                <a:ea typeface="微軟正黑體" panose="020B0604030504040204" pitchFamily="34" charset="-120"/>
              </a:rPr>
              <a:t>n = 39</a:t>
            </a:r>
            <a:r>
              <a:rPr lang="zh-TW" altLang="en-US" dirty="0">
                <a:latin typeface="微軟正黑體" panose="020B0604030504040204" pitchFamily="34" charset="-120"/>
                <a:ea typeface="微軟正黑體" panose="020B0604030504040204" pitchFamily="34" charset="-120"/>
              </a:rPr>
              <a:t>。</a:t>
            </a:r>
          </a:p>
          <a:p>
            <a:r>
              <a:rPr lang="en-US" altLang="zh-TW" dirty="0">
                <a:latin typeface="微軟正黑體" panose="020B0604030504040204" pitchFamily="34" charset="-120"/>
                <a:ea typeface="微軟正黑體" panose="020B0604030504040204" pitchFamily="34" charset="-120"/>
              </a:rPr>
              <a:t>19. </a:t>
            </a:r>
            <a:r>
              <a:rPr lang="zh-TW" altLang="en-US" dirty="0">
                <a:latin typeface="微軟正黑體" panose="020B0604030504040204" pitchFamily="34" charset="-120"/>
                <a:ea typeface="微軟正黑體" panose="020B0604030504040204" pitchFamily="34" charset="-120"/>
              </a:rPr>
              <a:t>按組監控凝視</a:t>
            </a:r>
          </a:p>
          <a:p>
            <a:r>
              <a:rPr lang="en-US" altLang="zh-TW" dirty="0">
                <a:latin typeface="微軟正黑體" panose="020B0604030504040204" pitchFamily="34" charset="-120"/>
                <a:ea typeface="微軟正黑體" panose="020B0604030504040204" pitchFamily="34" charset="-120"/>
              </a:rPr>
              <a:t>20. </a:t>
            </a:r>
            <a:r>
              <a:rPr lang="zh-TW" altLang="en-US" dirty="0">
                <a:latin typeface="微軟正黑體" panose="020B0604030504040204" pitchFamily="34" charset="-120"/>
                <a:ea typeface="微軟正黑體" panose="020B0604030504040204" pitchFamily="34" charset="-120"/>
              </a:rPr>
              <a:t>監測凝視與信任量表的相關性； </a:t>
            </a:r>
            <a:r>
              <a:rPr lang="en-US" altLang="zh-TW" dirty="0">
                <a:latin typeface="微軟正黑體" panose="020B0604030504040204" pitchFamily="34" charset="-120"/>
                <a:ea typeface="微軟正黑體" panose="020B0604030504040204" pitchFamily="34" charset="-120"/>
              </a:rPr>
              <a:t>n = 39</a:t>
            </a:r>
            <a:r>
              <a:rPr lang="zh-TW" altLang="en-US" dirty="0">
                <a:latin typeface="微軟正黑體" panose="020B0604030504040204" pitchFamily="34" charset="-120"/>
                <a:ea typeface="微軟正黑體" panose="020B0604030504040204" pitchFamily="34" charset="-120"/>
              </a:rPr>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2756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組間的</a:t>
            </a:r>
            <a:r>
              <a:rPr lang="zh-TW" altLang="en-US" dirty="0">
                <a:highlight>
                  <a:srgbClr val="FFFF00"/>
                </a:highlight>
              </a:rPr>
              <a:t>相對風險為 </a:t>
            </a:r>
            <a:r>
              <a:rPr lang="en-US" altLang="zh-TW" dirty="0">
                <a:highlight>
                  <a:srgbClr val="FFFF00"/>
                </a:highlight>
              </a:rPr>
              <a:t>RR </a:t>
            </a:r>
            <a:r>
              <a:rPr lang="en-US" altLang="zh-TW" dirty="0"/>
              <a:t>= 1.60</a:t>
            </a:r>
            <a:r>
              <a:rPr lang="zh-TW" altLang="en-US" dirty="0"/>
              <a:t>；使用獨立多項式先驗估計的</a:t>
            </a:r>
            <a:r>
              <a:rPr lang="zh-TW" altLang="en-US" dirty="0">
                <a:highlight>
                  <a:srgbClr val="FFFF00"/>
                </a:highlight>
              </a:rPr>
              <a:t>勝負比</a:t>
            </a:r>
            <a:r>
              <a:rPr lang="en-US" altLang="zh-TW" dirty="0">
                <a:highlight>
                  <a:srgbClr val="FFFF00"/>
                </a:highlight>
              </a:rPr>
              <a:t>(</a:t>
            </a:r>
            <a:r>
              <a:rPr lang="en-US" altLang="zh-TW" dirty="0"/>
              <a:t>odds ratio, OR</a:t>
            </a:r>
            <a:r>
              <a:rPr lang="en-US" altLang="zh-TW" dirty="0">
                <a:highlight>
                  <a:srgbClr val="FFFF00"/>
                </a:highlight>
              </a:rPr>
              <a:t>)</a:t>
            </a:r>
            <a:r>
              <a:rPr lang="zh-TW" altLang="en-US" dirty="0"/>
              <a:t>降低了 </a:t>
            </a:r>
            <a:r>
              <a:rPr lang="en-US" altLang="zh-TW" dirty="0"/>
              <a:t>&lt; </a:t>
            </a:r>
            <a:r>
              <a:rPr lang="zh-TW" altLang="en-US" dirty="0"/>
              <a:t>提升的方向為 </a:t>
            </a:r>
            <a:r>
              <a:rPr lang="en-US" altLang="zh-TW" dirty="0"/>
              <a:t>OR = 3.65 [0.97, 14.82]</a:t>
            </a:r>
            <a:r>
              <a:rPr lang="zh-TW" altLang="en-US" dirty="0"/>
              <a:t>，</a:t>
            </a:r>
            <a:r>
              <a:rPr lang="en-US" altLang="zh-TW" dirty="0"/>
              <a:t>BF = 4.69</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降低 </a:t>
            </a:r>
            <a:r>
              <a:rPr lang="en-US" altLang="zh-TW" dirty="0"/>
              <a:t>&lt; </a:t>
            </a:r>
            <a:r>
              <a:rPr lang="zh-TW" altLang="en-US" dirty="0"/>
              <a:t>提升為 </a:t>
            </a:r>
            <a:r>
              <a:rPr lang="en-US" altLang="zh-TW" dirty="0"/>
              <a:t>OR = 13.89 [1.82, 444.52]</a:t>
            </a:r>
            <a:r>
              <a:rPr lang="zh-TW" altLang="en-US" dirty="0"/>
              <a:t>，</a:t>
            </a:r>
            <a:r>
              <a:rPr lang="en-US" altLang="zh-TW" dirty="0"/>
              <a:t>BF = 18.33</a:t>
            </a:r>
            <a:r>
              <a:rPr lang="zh-TW" altLang="en-US" dirty="0"/>
              <a:t>。我們還比較了參與碰撞的參與者與未參與的參與者的信任水平。結果列於表 </a:t>
            </a:r>
            <a:r>
              <a:rPr lang="en-US" altLang="zh-TW" dirty="0"/>
              <a:t>24</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fontAlgn="base"/>
            <a:r>
              <a:rPr lang="en-US" altLang="zh-TW" sz="1100" b="0" i="0" u="none" strike="noStrike" cap="none" dirty="0">
                <a:solidFill>
                  <a:srgbClr val="000000"/>
                </a:solidFill>
                <a:effectLst/>
                <a:latin typeface="Arial"/>
                <a:ea typeface="Arial"/>
                <a:cs typeface="Arial"/>
                <a:sym typeface="Arial"/>
              </a:rPr>
              <a:t>a=20</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b=80</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c=1</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d=99</a:t>
            </a:r>
            <a:r>
              <a:rPr lang="zh-TW" altLang="en-US" sz="1100" b="0" i="0" u="none" strike="noStrike" cap="none" dirty="0">
                <a:solidFill>
                  <a:srgbClr val="000000"/>
                </a:solidFill>
                <a:effectLst/>
                <a:latin typeface="Arial"/>
                <a:ea typeface="Arial"/>
                <a:cs typeface="Arial"/>
                <a:sym typeface="Arial"/>
              </a:rPr>
              <a:t>，所以依照公式</a:t>
            </a: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displaystyle</a:t>
            </a:r>
            <a:r>
              <a:rPr lang="en-US" altLang="zh-TW" sz="1100" b="0" i="0" u="none" strike="noStrike" cap="none" dirty="0">
                <a:solidFill>
                  <a:srgbClr val="000000"/>
                </a:solidFill>
                <a:effectLst/>
                <a:latin typeface="Arial"/>
                <a:ea typeface="Arial"/>
                <a:cs typeface="Arial"/>
                <a:sym typeface="Arial"/>
              </a:rPr>
              <a:t> RR={\frac {a/(</a:t>
            </a:r>
            <a:r>
              <a:rPr lang="en-US" altLang="zh-TW" sz="1100" b="0" i="0" u="none" strike="noStrike" cap="none" dirty="0" err="1">
                <a:solidFill>
                  <a:srgbClr val="000000"/>
                </a:solidFill>
                <a:effectLst/>
                <a:latin typeface="Arial"/>
                <a:ea typeface="Arial"/>
                <a:cs typeface="Arial"/>
                <a:sym typeface="Arial"/>
              </a:rPr>
              <a:t>a+b</a:t>
            </a:r>
            <a:r>
              <a:rPr lang="en-US" altLang="zh-TW" sz="1100" b="0" i="0" u="none" strike="noStrike" cap="none" dirty="0">
                <a:solidFill>
                  <a:srgbClr val="000000"/>
                </a:solidFill>
                <a:effectLst/>
                <a:latin typeface="Arial"/>
                <a:ea typeface="Arial"/>
                <a:cs typeface="Arial"/>
                <a:sym typeface="Arial"/>
              </a:rPr>
              <a:t>)}{c/(</a:t>
            </a:r>
            <a:r>
              <a:rPr lang="en-US" altLang="zh-TW" sz="1100" b="0" i="0" u="none" strike="noStrike" cap="none" dirty="0" err="1">
                <a:solidFill>
                  <a:srgbClr val="000000"/>
                </a:solidFill>
                <a:effectLst/>
                <a:latin typeface="Arial"/>
                <a:ea typeface="Arial"/>
                <a:cs typeface="Arial"/>
                <a:sym typeface="Arial"/>
              </a:rPr>
              <a:t>c+d</a:t>
            </a:r>
            <a:r>
              <a:rPr lang="en-US" altLang="zh-TW" sz="1100" b="0" i="0" u="none" strike="noStrike" cap="none" dirty="0">
                <a:solidFill>
                  <a:srgbClr val="000000"/>
                </a:solidFill>
                <a:effectLst/>
                <a:latin typeface="Arial"/>
                <a:ea typeface="Arial"/>
                <a:cs typeface="Arial"/>
                <a:sym typeface="Arial"/>
              </a:rPr>
              <a:t>)}}={\frac {20/100}{1/100}}=20.}</a:t>
            </a:r>
          </a:p>
          <a:p>
            <a:pPr fontAlgn="base"/>
            <a:r>
              <a:rPr lang="zh-TW" altLang="en-US" sz="1100" b="0" i="0" u="none" strike="noStrike" cap="none" dirty="0">
                <a:solidFill>
                  <a:srgbClr val="000000"/>
                </a:solidFill>
                <a:effectLst/>
                <a:latin typeface="Arial"/>
                <a:ea typeface="Arial"/>
                <a:cs typeface="Arial"/>
                <a:sym typeface="Arial"/>
              </a:rPr>
              <a:t>因此我們得知，抽菸者得癌症的相對風險是非抽菸者的</a:t>
            </a:r>
            <a:r>
              <a:rPr lang="en-US" altLang="zh-TW" sz="1100" b="0" i="0" u="none" strike="noStrike" cap="none" dirty="0">
                <a:solidFill>
                  <a:srgbClr val="000000"/>
                </a:solidFill>
                <a:effectLst/>
                <a:latin typeface="Arial"/>
                <a:ea typeface="Arial"/>
                <a:cs typeface="Arial"/>
                <a:sym typeface="Arial"/>
              </a:rPr>
              <a:t>20</a:t>
            </a:r>
            <a:r>
              <a:rPr lang="zh-TW" altLang="en-US" sz="1100" b="0" i="0" u="none" strike="noStrike" cap="none" dirty="0">
                <a:solidFill>
                  <a:srgbClr val="000000"/>
                </a:solidFill>
                <a:effectLst/>
                <a:latin typeface="Arial"/>
                <a:ea typeface="Arial"/>
                <a:cs typeface="Arial"/>
                <a:sym typeface="Arial"/>
              </a:rPr>
              <a:t>倍。換言之，抽菸者得癌症的機率是非抽菸者的</a:t>
            </a:r>
            <a:r>
              <a:rPr lang="en-US" altLang="zh-TW" sz="1100" b="0" i="0" u="none" strike="noStrike" cap="none" dirty="0">
                <a:solidFill>
                  <a:srgbClr val="000000"/>
                </a:solidFill>
                <a:effectLst/>
                <a:latin typeface="Arial"/>
                <a:ea typeface="Arial"/>
                <a:cs typeface="Arial"/>
                <a:sym typeface="Arial"/>
              </a:rPr>
              <a:t>20</a:t>
            </a:r>
            <a:r>
              <a:rPr lang="zh-TW" altLang="en-US" sz="1100" b="0" i="0" u="none" strike="noStrike" cap="none" dirty="0">
                <a:solidFill>
                  <a:srgbClr val="000000"/>
                </a:solidFill>
                <a:effectLst/>
                <a:latin typeface="Arial"/>
                <a:ea typeface="Arial"/>
                <a:cs typeface="Arial"/>
                <a:sym typeface="Arial"/>
              </a:rPr>
              <a:t>倍。</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Number of interventions by group</a:t>
            </a:r>
            <a:r>
              <a:rPr lang="zh-TW" altLang="en-US" dirty="0"/>
              <a:t>按組劃分的干預次數</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Involvement in collision by group.</a:t>
            </a:r>
            <a:r>
              <a:rPr lang="zh-TW" altLang="en-US" dirty="0"/>
              <a:t>集體參與碰撞。</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788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14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0" i="0" u="none" strike="noStrike" cap="none" dirty="0">
                <a:solidFill>
                  <a:srgbClr val="000000"/>
                </a:solidFill>
                <a:effectLst/>
                <a:latin typeface="Arial"/>
                <a:ea typeface="Arial"/>
                <a:cs typeface="Arial"/>
                <a:sym typeface="Arial"/>
                <a:hlinkClick r:id="rId3"/>
              </a:rPr>
              <a:t>lateral acceleration</a:t>
            </a:r>
            <a:r>
              <a:rPr lang="zh-TW" altLang="en-US" dirty="0"/>
              <a:t>橫向加速度</a:t>
            </a:r>
            <a:endParaRPr lang="en-US" altLang="zh-TW" dirty="0"/>
          </a:p>
          <a:p>
            <a:pPr marL="0" lvl="0" indent="0" algn="l" rtl="0">
              <a:spcBef>
                <a:spcPts val="0"/>
              </a:spcBef>
              <a:spcAft>
                <a:spcPts val="0"/>
              </a:spcAft>
              <a:buNone/>
            </a:pPr>
            <a:r>
              <a:rPr lang="zh-TW" altLang="en-US" dirty="0"/>
              <a:t>最小縱向加速度</a:t>
            </a:r>
            <a:endParaRPr dirty="0"/>
          </a:p>
        </p:txBody>
      </p:sp>
    </p:spTree>
    <p:extLst>
      <p:ext uri="{BB962C8B-B14F-4D97-AF65-F5344CB8AC3E}">
        <p14:creationId xmlns:p14="http://schemas.microsoft.com/office/powerpoint/2010/main" val="1185076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take-over time (TOT)</a:t>
            </a:r>
          </a:p>
          <a:p>
            <a:pPr marL="0" lvl="0" indent="0" algn="l" rtl="0">
              <a:spcBef>
                <a:spcPts val="0"/>
              </a:spcBef>
              <a:spcAft>
                <a:spcPts val="0"/>
              </a:spcAft>
              <a:buNone/>
            </a:pPr>
            <a:r>
              <a:rPr lang="en-US" altLang="zh-TW" dirty="0"/>
              <a:t>(</a:t>
            </a:r>
            <a:r>
              <a:rPr lang="zh-TW" altLang="en-US" dirty="0"/>
              <a:t>信任降低組的 </a:t>
            </a:r>
            <a:r>
              <a:rPr lang="en-US" altLang="zh-TW" dirty="0"/>
              <a:t>10 </a:t>
            </a:r>
            <a:r>
              <a:rPr lang="zh-TW" altLang="en-US" dirty="0"/>
              <a:t>名參與者 </a:t>
            </a:r>
            <a:r>
              <a:rPr lang="en-US" altLang="zh-TW" dirty="0"/>
              <a:t>(65%) </a:t>
            </a:r>
            <a:r>
              <a:rPr lang="zh-TW" altLang="en-US" dirty="0"/>
              <a:t>與 </a:t>
            </a:r>
            <a:r>
              <a:rPr lang="en-US" altLang="zh-TW" dirty="0"/>
              <a:t>4 </a:t>
            </a:r>
            <a:r>
              <a:rPr lang="zh-TW" altLang="en-US" dirty="0"/>
              <a:t>名參與者 </a:t>
            </a:r>
            <a:r>
              <a:rPr lang="en-US" altLang="zh-TW" dirty="0"/>
              <a:t>(30%) </a:t>
            </a:r>
            <a:r>
              <a:rPr lang="zh-TW" altLang="en-US" dirty="0"/>
              <a:t>進行了乾預</a:t>
            </a:r>
            <a:endParaRPr dirty="0"/>
          </a:p>
        </p:txBody>
      </p:sp>
    </p:spTree>
    <p:extLst>
      <p:ext uri="{BB962C8B-B14F-4D97-AF65-F5344CB8AC3E}">
        <p14:creationId xmlns:p14="http://schemas.microsoft.com/office/powerpoint/2010/main" val="36662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2015 </a:t>
            </a:r>
            <a:r>
              <a:rPr lang="zh-TW" altLang="en-US" dirty="0"/>
              <a:t>歐盟仍然報告了 </a:t>
            </a:r>
            <a:r>
              <a:rPr lang="en-US" altLang="zh-TW" dirty="0"/>
              <a:t>26,000 </a:t>
            </a:r>
            <a:r>
              <a:rPr lang="zh-TW" altLang="en-US" dirty="0"/>
              <a:t>起道路死亡事故</a:t>
            </a:r>
            <a:r>
              <a:rPr lang="en-US" altLang="zh-TW" dirty="0"/>
              <a:t>(</a:t>
            </a:r>
            <a:r>
              <a:rPr lang="zh-TW" altLang="en-US" dirty="0">
                <a:hlinkClick r:id="rId3"/>
              </a:rPr>
              <a:t>歐盟委員會，</a:t>
            </a:r>
            <a:r>
              <a:rPr lang="en-US" altLang="zh-TW" dirty="0">
                <a:hlinkClick r:id="rId3"/>
              </a:rPr>
              <a:t>2016 </a:t>
            </a:r>
            <a:r>
              <a:rPr lang="en-US" altLang="zh-TW" dirty="0"/>
              <a:t>)</a:t>
            </a:r>
            <a:r>
              <a:rPr lang="zh-TW" altLang="en-US" dirty="0"/>
              <a:t>。假設完全自動化駕駛員的任務將減少人為錯誤，例如超速或分心，從而進一步減少死亡人數。</a:t>
            </a: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2015 </a:t>
            </a:r>
            <a:r>
              <a:rPr lang="zh-TW" altLang="en-US" dirty="0"/>
              <a:t>歐盟仍然報告了 </a:t>
            </a:r>
            <a:r>
              <a:rPr lang="en-US" altLang="zh-TW" dirty="0"/>
              <a:t>26,000 </a:t>
            </a:r>
            <a:r>
              <a:rPr lang="zh-TW" altLang="en-US" dirty="0"/>
              <a:t>起道路死亡事故</a:t>
            </a:r>
            <a:r>
              <a:rPr lang="en-US" altLang="zh-TW" dirty="0"/>
              <a:t>(</a:t>
            </a:r>
            <a:r>
              <a:rPr lang="zh-TW" altLang="en-US" dirty="0">
                <a:hlinkClick r:id="rId3"/>
              </a:rPr>
              <a:t>歐盟委員會，</a:t>
            </a:r>
            <a:r>
              <a:rPr lang="en-US" altLang="zh-TW" dirty="0">
                <a:hlinkClick r:id="rId3"/>
              </a:rPr>
              <a:t>2016 </a:t>
            </a:r>
            <a:r>
              <a:rPr lang="en-US" altLang="zh-TW" dirty="0"/>
              <a:t>)</a:t>
            </a:r>
            <a:r>
              <a:rPr lang="zh-TW" altLang="en-US" dirty="0"/>
              <a:t>。假設完全自動化駕駛員的任務將減少人為錯誤，例如超速或分心，從而進一步減少死亡人數。</a:t>
            </a:r>
            <a:endParaRPr dirty="0"/>
          </a:p>
        </p:txBody>
      </p:sp>
    </p:spTree>
    <p:extLst>
      <p:ext uri="{BB962C8B-B14F-4D97-AF65-F5344CB8AC3E}">
        <p14:creationId xmlns:p14="http://schemas.microsoft.com/office/powerpoint/2010/main" val="186344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系統中信任的概念化是指信任和依賴作為一個分級過程，</a:t>
            </a:r>
            <a:endParaRPr lang="en-US" altLang="zh-TW" dirty="0"/>
          </a:p>
          <a:p>
            <a:r>
              <a:rPr lang="en-US" altLang="zh-TW" dirty="0"/>
              <a:t>2016 </a:t>
            </a:r>
            <a:r>
              <a:rPr lang="zh-TW" altLang="en-US" dirty="0"/>
              <a:t> </a:t>
            </a:r>
            <a:r>
              <a:rPr lang="en-US" altLang="zh-TW" dirty="0"/>
              <a:t>6 </a:t>
            </a:r>
            <a:r>
              <a:rPr lang="zh-TW" altLang="en-US" dirty="0"/>
              <a:t>月，發生了第一起由自動駕駛汽車引發的致命事故。司機完全依賴他的</a:t>
            </a:r>
            <a:r>
              <a:rPr lang="zh-TW" altLang="en-US" dirty="0">
                <a:hlinkClick r:id="rId3" tooltip="從 ScienceDirect 的 AI 生成的主題頁面了解有關特斯拉的更多信息"/>
              </a:rPr>
              <a:t>特斯拉的</a:t>
            </a:r>
            <a:r>
              <a:rPr lang="zh-TW" altLang="en-US" dirty="0">
                <a:hlinkClick r:id="rId4" tooltip="從 ScienceDirect 的 AI 生成的主題頁面了解有關 Autopilot 的更多信息"/>
              </a:rPr>
              <a:t>自動駕駛</a:t>
            </a:r>
            <a:r>
              <a:rPr lang="zh-TW" altLang="en-US" dirty="0"/>
              <a:t>功能</a:t>
            </a:r>
            <a:r>
              <a:rPr lang="en-US" altLang="zh-TW" dirty="0"/>
              <a:t>Model S </a:t>
            </a:r>
            <a:r>
              <a:rPr lang="zh-TW" altLang="en-US" dirty="0"/>
              <a:t>將一輛白色拖拉機拖車在明亮的天空下穿過高速公路，誤認為是頭頂的路標</a:t>
            </a:r>
            <a:r>
              <a:rPr lang="en-US" altLang="zh-TW" dirty="0"/>
              <a:t>(</a:t>
            </a:r>
            <a:r>
              <a:rPr lang="en-US" altLang="zh-TW" dirty="0">
                <a:hlinkClick r:id="rId5"/>
              </a:rPr>
              <a:t>《</a:t>
            </a:r>
            <a:r>
              <a:rPr lang="zh-TW" altLang="en-US" dirty="0">
                <a:hlinkClick r:id="rId5"/>
              </a:rPr>
              <a:t>衛報</a:t>
            </a:r>
            <a:r>
              <a:rPr lang="en-US" altLang="zh-TW" dirty="0">
                <a:hlinkClick r:id="rId5"/>
              </a:rPr>
              <a:t>》</a:t>
            </a:r>
            <a:r>
              <a:rPr lang="zh-TW" altLang="en-US" dirty="0">
                <a:hlinkClick r:id="rId5"/>
              </a:rPr>
              <a:t>，</a:t>
            </a:r>
            <a:r>
              <a:rPr lang="en-US" altLang="zh-TW" dirty="0">
                <a:hlinkClick r:id="rId5"/>
              </a:rPr>
              <a:t>2016 </a:t>
            </a:r>
            <a:r>
              <a:rPr lang="en-US" altLang="zh-TW" dirty="0"/>
              <a:t>)</a:t>
            </a:r>
            <a:r>
              <a:rPr lang="zh-TW" altLang="en-US" dirty="0"/>
              <a:t>。</a:t>
            </a:r>
            <a:endParaRPr lang="en-US" altLang="zh-TW"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hlinkClick r:id="rId6" tooltip="從 ScienceDirect 的 AI 生成的主題頁面了解有關交通研究委員會的更多信息"/>
              </a:rPr>
              <a:t>因此，交通研究委員會</a:t>
            </a:r>
            <a:r>
              <a:rPr lang="en-US" altLang="zh-TW" dirty="0"/>
              <a:t>(TRB)</a:t>
            </a:r>
            <a:r>
              <a:rPr lang="zh-TW" altLang="en-US" dirty="0"/>
              <a:t>發布的關於自動駕駛汽車人為因素研究的兩份研究需求聲明之一涉及自動駕駛汽車的誤用和濫用</a:t>
            </a:r>
            <a:r>
              <a:rPr lang="en-US" altLang="zh-TW" dirty="0"/>
              <a:t>(</a:t>
            </a:r>
            <a:r>
              <a:rPr lang="en-US" altLang="zh-TW" dirty="0">
                <a:hlinkClick r:id="rId7"/>
              </a:rPr>
              <a:t>Creaser &amp; Fitch</a:t>
            </a:r>
            <a:r>
              <a:rPr lang="zh-TW" altLang="en-US" dirty="0">
                <a:hlinkClick r:id="rId7"/>
              </a:rPr>
              <a:t>，</a:t>
            </a:r>
            <a:r>
              <a:rPr lang="en-US" altLang="zh-TW" dirty="0">
                <a:hlinkClick r:id="rId7"/>
              </a:rPr>
              <a:t>2015 </a:t>
            </a:r>
            <a:r>
              <a:rPr lang="en-US" altLang="zh-TW" dirty="0"/>
              <a:t>)</a:t>
            </a:r>
            <a:r>
              <a:rPr lang="zh-TW" altLang="en-US" dirty="0"/>
              <a:t>。</a:t>
            </a:r>
            <a:endParaRPr lang="en-US" altLang="zh-TW" dirty="0"/>
          </a:p>
          <a:p>
            <a:endParaRPr lang="en-US" altLang="zh-TW" dirty="0"/>
          </a:p>
        </p:txBody>
      </p:sp>
    </p:spTree>
    <p:extLst>
      <p:ext uri="{BB962C8B-B14F-4D97-AF65-F5344CB8AC3E}">
        <p14:creationId xmlns:p14="http://schemas.microsoft.com/office/powerpoint/2010/main" val="82142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95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38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irect.com/topics/computer-science/distance-headwa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234537" y="1245765"/>
            <a:ext cx="5572496" cy="1481000"/>
          </a:xfrm>
          <a:prstGeom prst="rect">
            <a:avLst/>
          </a:prstGeom>
        </p:spPr>
        <p:txBody>
          <a:bodyPr spcFirstLastPara="1" wrap="square" lIns="91425" tIns="91425" rIns="91425" bIns="91425" anchor="ctr" anchorCtr="0">
            <a:noAutofit/>
          </a:bodyPr>
          <a:lstStyle/>
          <a:p>
            <a:pPr lvl="0"/>
            <a:r>
              <a:rPr lang="zh-TW" altLang="en-US" sz="4000" dirty="0"/>
              <a:t>介紹的重要性</a:t>
            </a:r>
            <a:r>
              <a:rPr lang="en-US" altLang="zh-TW" sz="4000" dirty="0"/>
              <a:t>:</a:t>
            </a:r>
            <a:br>
              <a:rPr lang="en-US" altLang="zh-TW" sz="4000" dirty="0"/>
            </a:br>
            <a:r>
              <a:rPr lang="zh-TW" altLang="en-US" sz="4000" dirty="0"/>
              <a:t>操縱對自動化的信任和對自動駕駛的依賴</a:t>
            </a:r>
            <a:endParaRPr sz="4000"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234537" y="2929407"/>
            <a:ext cx="4669972" cy="523220"/>
          </a:xfrm>
          <a:prstGeom prst="rect">
            <a:avLst/>
          </a:prstGeom>
          <a:noFill/>
        </p:spPr>
        <p:txBody>
          <a:bodyPr wrap="square" rtlCol="0">
            <a:spAutoFit/>
          </a:bodyPr>
          <a:lstStyle/>
          <a:p>
            <a:r>
              <a:rPr lang="en-US" altLang="zh-TW" dirty="0">
                <a:solidFill>
                  <a:schemeClr val="bg1"/>
                </a:solidFill>
              </a:rPr>
              <a:t>Introduction matters: Manipulating trust in automation and reliance in automated driving</a:t>
            </a: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738664"/>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 </a:t>
            </a:r>
            <a:r>
              <a:rPr lang="en-US" altLang="zh-TW" dirty="0" err="1"/>
              <a:t>Korber</a:t>
            </a:r>
            <a:r>
              <a:rPr lang="en-US" altLang="zh-TW" dirty="0"/>
              <a:t> 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 </a:t>
            </a:r>
            <a:r>
              <a:rPr lang="en-US" altLang="zh-TW" dirty="0"/>
              <a:t>Applied Ergonomics</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2018</a:t>
            </a:r>
            <a:endParaRPr lang="zh-TW"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研究旨在調查信任與接管績效的安全之間的關係。預期以下關係：</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信任與自動駕駛系統的監控呈負相關。</a:t>
            </a:r>
            <a:endParaRPr lang="en-US" altLang="zh-TW"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H2</a:t>
            </a:r>
            <a:r>
              <a:rPr lang="zh-TW" altLang="en-US" i="1" dirty="0">
                <a:latin typeface="微軟正黑體" panose="020B0604030504040204" pitchFamily="34" charset="-120"/>
                <a:ea typeface="微軟正黑體" panose="020B0604030504040204" pitchFamily="34" charset="-120"/>
              </a:rPr>
              <a:t>信任與對自動駕駛系統的依賴呈正相關</a:t>
            </a:r>
            <a:r>
              <a:rPr lang="zh-TW" altLang="en-US"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H3</a:t>
            </a:r>
            <a:r>
              <a:rPr lang="zh-TW" altLang="en-US" i="1" dirty="0">
                <a:latin typeface="微軟正黑體" panose="020B0604030504040204" pitchFamily="34" charset="-120"/>
                <a:ea typeface="微軟正黑體" panose="020B0604030504040204" pitchFamily="34" charset="-120"/>
              </a:rPr>
              <a:t>信任與接管時間呈正相關，與接管品質呈負相關</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3457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Sauer(2015)</a:t>
            </a:r>
            <a:r>
              <a:rPr lang="zh-TW" altLang="en-US" dirty="0">
                <a:latin typeface="微軟正黑體" panose="020B0604030504040204" pitchFamily="34" charset="-120"/>
                <a:ea typeface="微軟正黑體" panose="020B0604030504040204" pitchFamily="34" charset="-120"/>
              </a:rPr>
              <a:t>發現駕駛訓練期間經歷的系統可靠性度會影響對自動化系統的信任度以及駕駛行為。</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提高對其系統表現的預期應該會增加主觀信任在自動化</a:t>
            </a:r>
            <a:r>
              <a:rPr lang="en-US" altLang="zh-TW" dirty="0">
                <a:latin typeface="微軟正黑體" panose="020B0604030504040204" pitchFamily="34" charset="-120"/>
                <a:ea typeface="微軟正黑體" panose="020B0604030504040204" pitchFamily="34" charset="-120"/>
              </a:rPr>
              <a:t>(Schaefer et al., 2016;  Mayer et al., 2006)</a:t>
            </a:r>
            <a:r>
              <a:rPr lang="zh-TW" altLang="en-US" dirty="0">
                <a:latin typeface="微軟正黑體" panose="020B0604030504040204" pitchFamily="34" charset="-120"/>
                <a:ea typeface="微軟正黑體" panose="020B0604030504040204" pitchFamily="34" charset="-120"/>
              </a:rPr>
              <a:t>。基於此，我們期望以下關係：</a:t>
            </a:r>
            <a:endParaRPr lang="en-US" altLang="zh-TW" dirty="0">
              <a:latin typeface="微軟正黑體" panose="020B0604030504040204" pitchFamily="34" charset="-120"/>
              <a:ea typeface="微軟正黑體" panose="020B0604030504040204" pitchFamily="34" charset="-120"/>
            </a:endParaRPr>
          </a:p>
          <a:p>
            <a:pPr lvl="1"/>
            <a:r>
              <a:rPr lang="en-US" altLang="zh-TW" b="1" dirty="0">
                <a:latin typeface="微軟正黑體" panose="020B0604030504040204" pitchFamily="34" charset="-120"/>
                <a:ea typeface="微軟正黑體" panose="020B0604030504040204" pitchFamily="34" charset="-120"/>
              </a:rPr>
              <a:t>H4</a:t>
            </a:r>
            <a:r>
              <a:rPr lang="zh-TW" altLang="en-US" i="1" dirty="0">
                <a:latin typeface="微軟正黑體" panose="020B0604030504040204" pitchFamily="34" charset="-120"/>
                <a:ea typeface="微軟正黑體" panose="020B0604030504040204" pitchFamily="34" charset="-120"/>
              </a:rPr>
              <a:t>體驗到的自動化系統的能力與對自動化的主觀信任呈正相關</a:t>
            </a:r>
            <a:r>
              <a:rPr lang="zh-TW" altLang="en-US"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4055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37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13</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A1CB11C4-66D8-4236-845D-529F4D848CD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共有</a:t>
            </a:r>
            <a:r>
              <a:rPr lang="en-US" altLang="zh-TW" i="1" dirty="0">
                <a:latin typeface="微軟正黑體" panose="020B0604030504040204" pitchFamily="34" charset="-120"/>
                <a:ea typeface="微軟正黑體" panose="020B0604030504040204" pitchFamily="34" charset="-120"/>
              </a:rPr>
              <a:t>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40 </a:t>
            </a:r>
            <a:r>
              <a:rPr lang="zh-TW" altLang="en-US" dirty="0">
                <a:latin typeface="微軟正黑體" panose="020B0604030504040204" pitchFamily="34" charset="-120"/>
                <a:ea typeface="微軟正黑體" panose="020B0604030504040204" pitchFamily="34" charset="-120"/>
              </a:rPr>
              <a:t>名參與者參加了這項研究</a:t>
            </a:r>
            <a:r>
              <a:rPr lang="en-US" altLang="zh-TW" dirty="0">
                <a:latin typeface="微軟正黑體" panose="020B0604030504040204" pitchFamily="34" charset="-120"/>
                <a:ea typeface="微軟正黑體" panose="020B0604030504040204" pitchFamily="34" charset="-120"/>
              </a:rPr>
              <a:t>:</a:t>
            </a:r>
          </a:p>
          <a:p>
            <a:pPr lvl="1"/>
            <a:r>
              <a:rPr lang="zh-TW" altLang="en-US" sz="1600" i="1" dirty="0">
                <a:latin typeface="微軟正黑體" panose="020B0604030504040204" pitchFamily="34" charset="-120"/>
                <a:ea typeface="微軟正黑體" panose="020B0604030504040204" pitchFamily="34" charset="-120"/>
              </a:rPr>
              <a:t>信任降低組中有 </a:t>
            </a:r>
            <a:r>
              <a:rPr lang="en-US" altLang="zh-TW" sz="1600" i="1" dirty="0">
                <a:latin typeface="微軟正黑體" panose="020B0604030504040204" pitchFamily="34" charset="-120"/>
                <a:ea typeface="微軟正黑體" panose="020B0604030504040204" pitchFamily="34" charset="-120"/>
              </a:rPr>
              <a:t>12 </a:t>
            </a:r>
            <a:r>
              <a:rPr lang="zh-TW" altLang="en-US" sz="1600" i="1" dirty="0">
                <a:latin typeface="微軟正黑體" panose="020B0604030504040204" pitchFamily="34" charset="-120"/>
                <a:ea typeface="微軟正黑體" panose="020B0604030504040204" pitchFamily="34" charset="-120"/>
              </a:rPr>
              <a:t>名女性 </a:t>
            </a:r>
            <a:r>
              <a:rPr lang="en-US" altLang="zh-TW" sz="1600" i="1" dirty="0">
                <a:latin typeface="微軟正黑體" panose="020B0604030504040204" pitchFamily="34" charset="-120"/>
                <a:ea typeface="微軟正黑體" panose="020B0604030504040204" pitchFamily="34" charset="-120"/>
              </a:rPr>
              <a:t>(60%) &amp; 8 </a:t>
            </a:r>
            <a:r>
              <a:rPr lang="zh-TW" altLang="en-US" sz="1600" i="1" dirty="0">
                <a:latin typeface="微軟正黑體" panose="020B0604030504040204" pitchFamily="34" charset="-120"/>
                <a:ea typeface="微軟正黑體" panose="020B0604030504040204" pitchFamily="34" charset="-120"/>
              </a:rPr>
              <a:t>名 </a:t>
            </a:r>
            <a:r>
              <a:rPr lang="en-US" altLang="zh-TW" sz="1600" i="1" dirty="0">
                <a:latin typeface="微軟正黑體" panose="020B0604030504040204" pitchFamily="34" charset="-120"/>
                <a:ea typeface="微軟正黑體" panose="020B0604030504040204" pitchFamily="34" charset="-120"/>
              </a:rPr>
              <a:t>(40%) </a:t>
            </a:r>
            <a:r>
              <a:rPr lang="zh-TW" altLang="en-US" sz="1600" i="1" dirty="0">
                <a:latin typeface="微軟正黑體" panose="020B0604030504040204" pitchFamily="34" charset="-120"/>
                <a:ea typeface="微軟正黑體" panose="020B0604030504040204" pitchFamily="34" charset="-120"/>
              </a:rPr>
              <a:t>男性，</a:t>
            </a:r>
            <a:endParaRPr lang="en-US" altLang="zh-TW" sz="1600" i="1" dirty="0">
              <a:latin typeface="微軟正黑體" panose="020B0604030504040204" pitchFamily="34" charset="-120"/>
              <a:ea typeface="微軟正黑體" panose="020B0604030504040204" pitchFamily="34" charset="-120"/>
            </a:endParaRPr>
          </a:p>
          <a:p>
            <a:pPr lvl="1"/>
            <a:r>
              <a:rPr lang="zh-TW" altLang="en-US" sz="1600" i="1" dirty="0">
                <a:latin typeface="微軟正黑體" panose="020B0604030504040204" pitchFamily="34" charset="-120"/>
                <a:ea typeface="微軟正黑體" panose="020B0604030504040204" pitchFamily="34" charset="-120"/>
              </a:rPr>
              <a:t>信任提升</a:t>
            </a:r>
            <a:r>
              <a:rPr lang="zh-TW" altLang="en-US" sz="1600" dirty="0">
                <a:latin typeface="微軟正黑體" panose="020B0604030504040204" pitchFamily="34" charset="-120"/>
                <a:ea typeface="微軟正黑體" panose="020B0604030504040204" pitchFamily="34" charset="-120"/>
              </a:rPr>
              <a:t>組中有 </a:t>
            </a:r>
            <a:r>
              <a:rPr lang="en-US" altLang="zh-TW" sz="1600" dirty="0">
                <a:latin typeface="微軟正黑體" panose="020B0604030504040204" pitchFamily="34" charset="-120"/>
                <a:ea typeface="微軟正黑體" panose="020B0604030504040204" pitchFamily="34" charset="-120"/>
              </a:rPr>
              <a:t>10 </a:t>
            </a:r>
            <a:r>
              <a:rPr lang="zh-TW" altLang="en-US" sz="1600" dirty="0">
                <a:latin typeface="微軟正黑體" panose="020B0604030504040204" pitchFamily="34" charset="-120"/>
                <a:ea typeface="微軟正黑體" panose="020B0604030504040204" pitchFamily="34" charset="-120"/>
              </a:rPr>
              <a:t>名女性 </a:t>
            </a:r>
            <a:r>
              <a:rPr lang="en-US" altLang="zh-TW" sz="1600" dirty="0">
                <a:latin typeface="微軟正黑體" panose="020B0604030504040204" pitchFamily="34" charset="-120"/>
                <a:ea typeface="微軟正黑體" panose="020B0604030504040204" pitchFamily="34" charset="-120"/>
              </a:rPr>
              <a:t>(50%) &amp; 10 </a:t>
            </a:r>
            <a:r>
              <a:rPr lang="zh-TW" altLang="en-US" sz="1600" dirty="0">
                <a:latin typeface="微軟正黑體" panose="020B0604030504040204" pitchFamily="34" charset="-120"/>
                <a:ea typeface="微軟正黑體" panose="020B0604030504040204" pitchFamily="34" charset="-120"/>
              </a:rPr>
              <a:t>名男性 </a:t>
            </a:r>
            <a:r>
              <a:rPr lang="en-US" altLang="zh-TW" sz="1600" dirty="0">
                <a:latin typeface="微軟正黑體" panose="020B0604030504040204" pitchFamily="34" charset="-120"/>
                <a:ea typeface="微軟正黑體" panose="020B0604030504040204" pitchFamily="34" charset="-120"/>
              </a:rPr>
              <a:t>(50%) . </a:t>
            </a:r>
            <a:endParaRPr lang="zh-TW" altLang="en-US" sz="1600"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36912F29-655F-4B87-B7AE-B14F7F524CDA}"/>
              </a:ext>
            </a:extLst>
          </p:cNvPr>
          <p:cNvPicPr>
            <a:picLocks noChangeAspect="1"/>
          </p:cNvPicPr>
          <p:nvPr/>
        </p:nvPicPr>
        <p:blipFill>
          <a:blip r:embed="rId3"/>
          <a:stretch>
            <a:fillRect/>
          </a:stretch>
        </p:blipFill>
        <p:spPr>
          <a:xfrm>
            <a:off x="814275" y="2751515"/>
            <a:ext cx="5258400" cy="1725572"/>
          </a:xfrm>
          <a:prstGeom prst="rect">
            <a:avLst/>
          </a:prstGeom>
        </p:spPr>
      </p:pic>
      <p:sp>
        <p:nvSpPr>
          <p:cNvPr id="2" name="文字方塊 1">
            <a:extLst>
              <a:ext uri="{FF2B5EF4-FFF2-40B4-BE49-F238E27FC236}">
                <a16:creationId xmlns:a16="http://schemas.microsoft.com/office/drawing/2014/main" id="{97F3513F-DAB2-40B7-B978-8203CEE08C5C}"/>
              </a:ext>
            </a:extLst>
          </p:cNvPr>
          <p:cNvSpPr txBox="1"/>
          <p:nvPr/>
        </p:nvSpPr>
        <p:spPr>
          <a:xfrm>
            <a:off x="2636322" y="4610327"/>
            <a:ext cx="2612572"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組別中，一年行駛的距離</a:t>
            </a:r>
          </a:p>
        </p:txBody>
      </p:sp>
    </p:spTree>
    <p:extLst>
      <p:ext uri="{BB962C8B-B14F-4D97-AF65-F5344CB8AC3E}">
        <p14:creationId xmlns:p14="http://schemas.microsoft.com/office/powerpoint/2010/main" val="239136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C1A822B6-54DE-41A8-8B83-DF1DD8CE288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en-US" altLang="zh-TW" dirty="0">
                <a:latin typeface="微軟正黑體" panose="020B0604030504040204" pitchFamily="34" charset="-120"/>
                <a:ea typeface="微軟正黑體" panose="020B0604030504040204" pitchFamily="34" charset="-120"/>
              </a:rPr>
              <a:t>BMW 6</a:t>
            </a:r>
            <a:r>
              <a:rPr lang="zh-TW" altLang="en-US" dirty="0">
                <a:latin typeface="微軟正黑體" panose="020B0604030504040204" pitchFamily="34" charset="-120"/>
                <a:ea typeface="微軟正黑體" panose="020B0604030504040204" pitchFamily="34" charset="-120"/>
              </a:rPr>
              <a:t>的駕駛模擬器，使用大約 </a:t>
            </a:r>
            <a:r>
              <a:rPr lang="en-US" altLang="zh-TW" dirty="0">
                <a:latin typeface="微軟正黑體" panose="020B0604030504040204" pitchFamily="34" charset="-120"/>
                <a:ea typeface="微軟正黑體" panose="020B0604030504040204" pitchFamily="34" charset="-120"/>
              </a:rPr>
              <a:t>180 </a:t>
            </a:r>
            <a:r>
              <a:rPr lang="zh-TW" altLang="en-US" dirty="0">
                <a:latin typeface="微軟正黑體" panose="020B0604030504040204" pitchFamily="34" charset="-120"/>
                <a:ea typeface="微軟正黑體" panose="020B0604030504040204" pitchFamily="34" charset="-120"/>
              </a:rPr>
              <a:t>度的前視場以及三個額外的螢幕來呈現模擬模擬畫面，受測者者在六車道高速公路以 </a:t>
            </a:r>
            <a:r>
              <a:rPr lang="en-US" altLang="zh-TW" dirty="0">
                <a:latin typeface="微軟正黑體" panose="020B0604030504040204" pitchFamily="34" charset="-120"/>
                <a:ea typeface="微軟正黑體" panose="020B0604030504040204" pitchFamily="34" charset="-120"/>
              </a:rPr>
              <a:t>100 </a:t>
            </a:r>
            <a:r>
              <a:rPr lang="zh-TW" altLang="en-US" dirty="0">
                <a:latin typeface="微軟正黑體" panose="020B0604030504040204" pitchFamily="34" charset="-120"/>
                <a:ea typeface="微軟正黑體" panose="020B0604030504040204" pitchFamily="34" charset="-120"/>
              </a:rPr>
              <a:t>公里</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小時的速度駕駛（</a:t>
            </a:r>
            <a:r>
              <a:rPr lang="en-US" altLang="zh-TW" dirty="0">
                <a:latin typeface="微軟正黑體" panose="020B0604030504040204" pitchFamily="34" charset="-120"/>
                <a:ea typeface="微軟正黑體" panose="020B0604030504040204" pitchFamily="34" charset="-120"/>
              </a:rPr>
              <a:t>SAE </a:t>
            </a:r>
            <a:r>
              <a:rPr lang="zh-TW" altLang="en-US" dirty="0">
                <a:latin typeface="微軟正黑體" panose="020B0604030504040204" pitchFamily="34" charset="-120"/>
                <a:ea typeface="微軟正黑體" panose="020B0604030504040204" pitchFamily="34" charset="-120"/>
              </a:rPr>
              <a:t>第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級，</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平板</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在黑色背景的</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個白色干擾物的中找到一個更大的圓圈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直徑 </a:t>
            </a:r>
            <a:r>
              <a:rPr lang="en-US" altLang="zh-TW" dirty="0">
                <a:latin typeface="微軟正黑體" panose="020B0604030504040204" pitchFamily="34" charset="-120"/>
                <a:ea typeface="微軟正黑體" panose="020B0604030504040204" pitchFamily="34" charset="-120"/>
              </a:rPr>
              <a:t>47 </a:t>
            </a:r>
            <a:r>
              <a:rPr lang="zh-TW" altLang="en-US" dirty="0">
                <a:latin typeface="微軟正黑體" panose="020B0604030504040204" pitchFamily="34" charset="-120"/>
                <a:ea typeface="微軟正黑體" panose="020B0604030504040204" pitchFamily="34" charset="-120"/>
              </a:rPr>
              <a:t>像素</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，平板分為六行出現目標物時點及該行。</a:t>
            </a:r>
            <a:endParaRPr lang="en-US" altLang="zh-TW"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dirty="0">
                <a:latin typeface="微軟正黑體" panose="020B0604030504040204" pitchFamily="34" charset="-120"/>
                <a:ea typeface="微軟正黑體" panose="020B0604030504040204" pitchFamily="34" charset="-120"/>
              </a:rPr>
              <a:t>眼動儀</a:t>
            </a:r>
          </a:p>
        </p:txBody>
      </p:sp>
    </p:spTree>
    <p:extLst>
      <p:ext uri="{BB962C8B-B14F-4D97-AF65-F5344CB8AC3E}">
        <p14:creationId xmlns:p14="http://schemas.microsoft.com/office/powerpoint/2010/main" val="266469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20" name="內容版面配置區 2">
            <a:extLst>
              <a:ext uri="{FF2B5EF4-FFF2-40B4-BE49-F238E27FC236}">
                <a16:creationId xmlns:a16="http://schemas.microsoft.com/office/drawing/2014/main" id="{92CBFF05-B93D-4DA4-94FD-7D02D1C75D50}"/>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情況</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可以決定是否接管自動化車輛。</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情況</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系統會強制要求駕駛這接管。</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除了接管外，其他駕駛時間須執行</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8645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自變項</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組間</a:t>
            </a:r>
            <a:r>
              <a:rPr lang="en-US" altLang="zh-TW" dirty="0">
                <a:latin typeface="微軟正黑體" panose="020B0604030504040204" pitchFamily="34" charset="-120"/>
                <a:ea typeface="微軟正黑體" panose="020B0604030504040204" pitchFamily="34" charset="-120"/>
              </a:rPr>
              <a:t>):</a:t>
            </a:r>
          </a:p>
          <a:p>
            <a:pPr lvl="1"/>
            <a:r>
              <a:rPr lang="zh-TW" altLang="en-US" sz="1600" i="1" dirty="0">
                <a:latin typeface="微軟正黑體" panose="020B0604030504040204" pitchFamily="34" charset="-120"/>
                <a:ea typeface="微軟正黑體" panose="020B0604030504040204" pitchFamily="34" charset="-120"/>
              </a:rPr>
              <a:t>信任降低、信任提升</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接管時間、最短碰撞時間、最大橫向加速度和最大縱向加速度</a:t>
            </a:r>
            <a:r>
              <a:rPr lang="zh-TW" altLang="en-US" sz="1600" i="1" dirty="0">
                <a:latin typeface="微軟正黑體" panose="020B0604030504040204" pitchFamily="34" charset="-120"/>
                <a:ea typeface="微軟正黑體" panose="020B0604030504040204" pitchFamily="34" charset="-120"/>
              </a:rPr>
              <a:t>、眼動數據、問卷</a:t>
            </a:r>
            <a:r>
              <a:rPr lang="en-US" altLang="zh-TW" sz="1600" i="1" dirty="0" err="1">
                <a:latin typeface="微軟正黑體" panose="020B0604030504040204" pitchFamily="34" charset="-120"/>
                <a:ea typeface="微軟正黑體" panose="020B0604030504040204" pitchFamily="34" charset="-120"/>
              </a:rPr>
              <a:t>Korber</a:t>
            </a:r>
            <a:r>
              <a:rPr lang="en-US" altLang="zh-TW" sz="1600" i="1" dirty="0">
                <a:latin typeface="微軟正黑體" panose="020B0604030504040204" pitchFamily="34" charset="-120"/>
                <a:ea typeface="微軟正黑體" panose="020B0604030504040204" pitchFamily="34" charset="-120"/>
              </a:rPr>
              <a:t> (2015) </a:t>
            </a:r>
            <a:r>
              <a:rPr lang="zh-TW" altLang="en-US" sz="1600" i="1" dirty="0">
                <a:latin typeface="微軟正黑體" panose="020B0604030504040204" pitchFamily="34" charset="-120"/>
                <a:ea typeface="微軟正黑體" panose="020B0604030504040204" pitchFamily="34" charset="-120"/>
              </a:rPr>
              <a:t>。</a:t>
            </a:r>
            <a:endParaRPr lang="en-US" altLang="zh-TW" sz="1600" i="1" dirty="0">
              <a:latin typeface="微軟正黑體" panose="020B0604030504040204" pitchFamily="34" charset="-120"/>
              <a:ea typeface="微軟正黑體" panose="020B0604030504040204" pitchFamily="34" charset="-120"/>
            </a:endParaRPr>
          </a:p>
          <a:p>
            <a:pPr lvl="1"/>
            <a:endParaRPr lang="zh-TW" altLang="en-US" sz="1600"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問卷</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並分為五個構面</a:t>
            </a:r>
            <a:r>
              <a:rPr lang="en-US" altLang="zh-TW" dirty="0">
                <a:latin typeface="微軟正黑體" panose="020B0604030504040204" pitchFamily="34" charset="-120"/>
                <a:ea typeface="微軟正黑體" panose="020B0604030504040204" pitchFamily="34" charset="-120"/>
              </a:rPr>
              <a:t>:</a:t>
            </a:r>
          </a:p>
          <a:p>
            <a:pPr lvl="1"/>
            <a:r>
              <a:rPr lang="zh-TW" altLang="en-US" sz="1500" dirty="0">
                <a:latin typeface="微軟正黑體" panose="020B0604030504040204" pitchFamily="34" charset="-120"/>
                <a:ea typeface="微軟正黑體" panose="020B0604030504040204" pitchFamily="34" charset="-120"/>
              </a:rPr>
              <a:t>可靠性</a:t>
            </a:r>
            <a:r>
              <a:rPr lang="en-US" altLang="zh-TW" sz="1500" dirty="0">
                <a:latin typeface="微軟正黑體" panose="020B0604030504040204" pitchFamily="34" charset="-120"/>
                <a:ea typeface="微軟正黑體" panose="020B0604030504040204" pitchFamily="34" charset="-120"/>
              </a:rPr>
              <a:t>/</a:t>
            </a:r>
            <a:r>
              <a:rPr lang="zh-TW" altLang="en-US" sz="1500" dirty="0">
                <a:latin typeface="微軟正黑體" panose="020B0604030504040204" pitchFamily="34" charset="-120"/>
                <a:ea typeface="微軟正黑體" panose="020B0604030504040204" pitchFamily="34" charset="-120"/>
              </a:rPr>
              <a:t>能力 </a:t>
            </a:r>
            <a:r>
              <a:rPr lang="en-US" altLang="zh-TW" sz="1500" dirty="0">
                <a:latin typeface="微軟正黑體" panose="020B0604030504040204" pitchFamily="34" charset="-120"/>
                <a:ea typeface="微軟正黑體" panose="020B0604030504040204" pitchFamily="34" charset="-120"/>
              </a:rPr>
              <a:t>,Reliability/Competence</a:t>
            </a:r>
          </a:p>
          <a:p>
            <a:pPr lvl="1"/>
            <a:r>
              <a:rPr lang="zh-TW" altLang="en-US" sz="1500" dirty="0">
                <a:latin typeface="微軟正黑體" panose="020B0604030504040204" pitchFamily="34" charset="-120"/>
                <a:ea typeface="微軟正黑體" panose="020B0604030504040204" pitchFamily="34" charset="-120"/>
              </a:rPr>
              <a:t>熟悉度</a:t>
            </a:r>
            <a:r>
              <a:rPr lang="en-US" altLang="zh-TW" sz="1500" dirty="0">
                <a:latin typeface="微軟正黑體" panose="020B0604030504040204" pitchFamily="34" charset="-120"/>
                <a:ea typeface="微軟正黑體" panose="020B0604030504040204" pitchFamily="34" charset="-120"/>
              </a:rPr>
              <a:t>,Familiarity</a:t>
            </a:r>
          </a:p>
          <a:p>
            <a:pPr lvl="1"/>
            <a:r>
              <a:rPr lang="zh-TW" altLang="en-US" sz="1500" dirty="0">
                <a:latin typeface="微軟正黑體" panose="020B0604030504040204" pitchFamily="34" charset="-120"/>
                <a:ea typeface="微軟正黑體" panose="020B0604030504040204" pitchFamily="34" charset="-120"/>
              </a:rPr>
              <a:t>信任</a:t>
            </a:r>
            <a:r>
              <a:rPr lang="en-US" altLang="zh-TW" sz="1500" dirty="0">
                <a:latin typeface="微軟正黑體" panose="020B0604030504040204" pitchFamily="34" charset="-120"/>
                <a:ea typeface="微軟正黑體" panose="020B0604030504040204" pitchFamily="34" charset="-120"/>
              </a:rPr>
              <a:t>,Trust</a:t>
            </a:r>
          </a:p>
          <a:p>
            <a:pPr lvl="1"/>
            <a:r>
              <a:rPr lang="zh-TW" altLang="en-US" sz="1500" dirty="0">
                <a:latin typeface="微軟正黑體" panose="020B0604030504040204" pitchFamily="34" charset="-120"/>
                <a:ea typeface="微軟正黑體" panose="020B0604030504040204" pitchFamily="34" charset="-120"/>
              </a:rPr>
              <a:t>理解</a:t>
            </a:r>
            <a:r>
              <a:rPr lang="en-US" altLang="zh-TW" sz="1500" dirty="0">
                <a:latin typeface="微軟正黑體" panose="020B0604030504040204" pitchFamily="34" charset="-120"/>
                <a:ea typeface="微軟正黑體" panose="020B0604030504040204" pitchFamily="34" charset="-120"/>
              </a:rPr>
              <a:t>,Understanding</a:t>
            </a:r>
          </a:p>
          <a:p>
            <a:pPr lvl="1"/>
            <a:r>
              <a:rPr lang="zh-TW" altLang="en-US" sz="1500" dirty="0">
                <a:latin typeface="微軟正黑體" panose="020B0604030504040204" pitchFamily="34" charset="-120"/>
                <a:ea typeface="微軟正黑體" panose="020B0604030504040204" pitchFamily="34" charset="-120"/>
              </a:rPr>
              <a:t>開發人員的意圖</a:t>
            </a:r>
            <a:r>
              <a:rPr lang="en-US" altLang="zh-TW" sz="1500" dirty="0">
                <a:latin typeface="微軟正黑體" panose="020B0604030504040204" pitchFamily="34" charset="-120"/>
                <a:ea typeface="微軟正黑體" panose="020B0604030504040204" pitchFamily="34" charset="-120"/>
              </a:rPr>
              <a:t>,Intention of Developers</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1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latin typeface="微軟正黑體" panose="020B0604030504040204" pitchFamily="34" charset="-120"/>
                <a:ea typeface="微軟正黑體" panose="020B0604030504040204" pitchFamily="34" charset="-120"/>
              </a:rPr>
              <a:t>3-4 </a:t>
            </a:r>
            <a:r>
              <a:rPr lang="zh-TW" altLang="en-US" dirty="0">
                <a:latin typeface="微軟正黑體" panose="020B0604030504040204" pitchFamily="34" charset="-120"/>
                <a:ea typeface="微軟正黑體" panose="020B0604030504040204" pitchFamily="34" charset="-120"/>
              </a:rPr>
              <a:t>實驗設計</a:t>
            </a:r>
            <a:endParaRPr dirty="0">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17</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endParaRPr lang="zh-TW" altLang="en-US" dirty="0">
              <a:latin typeface="微軟正黑體" panose="020B0604030504040204" pitchFamily="34" charset="-120"/>
              <a:ea typeface="微軟正黑體" panose="020B0604030504040204" pitchFamily="34" charset="-120"/>
            </a:endParaRPr>
          </a:p>
        </p:txBody>
      </p:sp>
      <p:pic>
        <p:nvPicPr>
          <p:cNvPr id="21" name="Picture 2" descr="圖。1">
            <a:extLst>
              <a:ext uri="{FF2B5EF4-FFF2-40B4-BE49-F238E27FC236}">
                <a16:creationId xmlns:a16="http://schemas.microsoft.com/office/drawing/2014/main" id="{6FC4CCCB-8077-43E0-B8C5-2A9E74703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791" y="1792299"/>
            <a:ext cx="4946197" cy="2683811"/>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B6E16EA9-4009-4512-9621-F2EC5BB776BD}"/>
              </a:ext>
            </a:extLst>
          </p:cNvPr>
          <p:cNvSpPr/>
          <p:nvPr/>
        </p:nvSpPr>
        <p:spPr>
          <a:xfrm>
            <a:off x="3207972" y="4523774"/>
            <a:ext cx="2547203" cy="307777"/>
          </a:xfrm>
          <a:prstGeom prst="rect">
            <a:avLst/>
          </a:prstGeom>
        </p:spPr>
        <p:txBody>
          <a:bodyPr wrap="square">
            <a:spAutoFit/>
          </a:bodyPr>
          <a:lstStyle/>
          <a:p>
            <a:r>
              <a:rPr lang="zh-TW" altLang="en-US" b="0" i="0" dirty="0">
                <a:solidFill>
                  <a:srgbClr val="2E2E2E"/>
                </a:solidFill>
                <a:effectLst/>
                <a:latin typeface="微軟正黑體" panose="020B0604030504040204" pitchFamily="34" charset="-120"/>
                <a:ea typeface="微軟正黑體" panose="020B0604030504040204" pitchFamily="34" charset="-120"/>
              </a:rPr>
              <a:t>實驗的程序</a:t>
            </a:r>
            <a:endParaRPr lang="zh-TW" altLang="en-US" dirty="0">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D2D4CDE2-6635-4D13-AD8A-3A4D20DDC4B1}"/>
              </a:ext>
            </a:extLst>
          </p:cNvPr>
          <p:cNvSpPr/>
          <p:nvPr/>
        </p:nvSpPr>
        <p:spPr>
          <a:xfrm>
            <a:off x="6432024" y="1851333"/>
            <a:ext cx="2711976" cy="307777"/>
          </a:xfrm>
          <a:prstGeom prst="rect">
            <a:avLst/>
          </a:prstGeom>
        </p:spPr>
        <p:txBody>
          <a:bodyPr wrap="square">
            <a:spAutoFit/>
          </a:bodyPr>
          <a:lstStyle/>
          <a:p>
            <a:r>
              <a:rPr lang="en-US" altLang="zh-TW" dirty="0">
                <a:latin typeface="微軟正黑體" panose="020B0604030504040204" pitchFamily="34" charset="-120"/>
                <a:ea typeface="微軟正黑體" panose="020B0604030504040204" pitchFamily="34" charset="-120"/>
              </a:rPr>
              <a:t>Trust in Automation (</a:t>
            </a:r>
            <a:r>
              <a:rPr lang="en-US" altLang="zh-TW" dirty="0" err="1">
                <a:latin typeface="微軟正黑體" panose="020B0604030504040204" pitchFamily="34" charset="-120"/>
                <a:ea typeface="微軟正黑體" panose="020B0604030504040204" pitchFamily="34" charset="-120"/>
              </a:rPr>
              <a:t>TiA</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7C94A894-328F-4C95-A86F-4F05C04566C5}"/>
              </a:ext>
            </a:extLst>
          </p:cNvPr>
          <p:cNvSpPr txBox="1"/>
          <p:nvPr/>
        </p:nvSpPr>
        <p:spPr>
          <a:xfrm>
            <a:off x="387310" y="2159110"/>
            <a:ext cx="1651000"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影片、案例</a:t>
            </a:r>
            <a:r>
              <a:rPr lang="en-US" altLang="zh-TW" dirty="0">
                <a:latin typeface="微軟正黑體" panose="020B0604030504040204" pitchFamily="34" charset="-120"/>
                <a:ea typeface="微軟正黑體" panose="020B0604030504040204" pitchFamily="34" charset="-120"/>
              </a:rPr>
              <a:t>&amp;</a:t>
            </a:r>
            <a:r>
              <a:rPr lang="zh-TW" altLang="en-US" dirty="0">
                <a:latin typeface="微軟正黑體" panose="020B0604030504040204" pitchFamily="34" charset="-120"/>
                <a:ea typeface="微軟正黑體" panose="020B0604030504040204" pitchFamily="34" charset="-120"/>
              </a:rPr>
              <a:t>介紹</a:t>
            </a:r>
          </a:p>
        </p:txBody>
      </p:sp>
      <p:sp>
        <p:nvSpPr>
          <p:cNvPr id="4" name="文字方塊 3">
            <a:extLst>
              <a:ext uri="{FF2B5EF4-FFF2-40B4-BE49-F238E27FC236}">
                <a16:creationId xmlns:a16="http://schemas.microsoft.com/office/drawing/2014/main" id="{D79E5BD4-979A-4470-8A6B-482B798CD868}"/>
              </a:ext>
            </a:extLst>
          </p:cNvPr>
          <p:cNvSpPr txBox="1"/>
          <p:nvPr/>
        </p:nvSpPr>
        <p:spPr>
          <a:xfrm>
            <a:off x="4889500" y="2725638"/>
            <a:ext cx="645496"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問卷</a:t>
            </a:r>
          </a:p>
        </p:txBody>
      </p:sp>
      <p:sp>
        <p:nvSpPr>
          <p:cNvPr id="5" name="矩形 4">
            <a:extLst>
              <a:ext uri="{FF2B5EF4-FFF2-40B4-BE49-F238E27FC236}">
                <a16:creationId xmlns:a16="http://schemas.microsoft.com/office/drawing/2014/main" id="{04CE64C2-0CAE-4565-A92F-2BA2B9009ED2}"/>
              </a:ext>
            </a:extLst>
          </p:cNvPr>
          <p:cNvSpPr/>
          <p:nvPr/>
        </p:nvSpPr>
        <p:spPr>
          <a:xfrm>
            <a:off x="2053277" y="2706435"/>
            <a:ext cx="3048000"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979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latin typeface="微軟正黑體" panose="020B0604030504040204" pitchFamily="34" charset="-120"/>
                <a:ea typeface="微軟正黑體" panose="020B0604030504040204" pitchFamily="34" charset="-120"/>
              </a:rPr>
              <a:t>3-4 </a:t>
            </a:r>
            <a:r>
              <a:rPr lang="zh-TW" altLang="en-US" dirty="0">
                <a:latin typeface="微軟正黑體" panose="020B0604030504040204" pitchFamily="34" charset="-120"/>
                <a:ea typeface="微軟正黑體" panose="020B0604030504040204" pitchFamily="34" charset="-120"/>
              </a:rPr>
              <a:t>實驗設計</a:t>
            </a:r>
            <a:endParaRPr dirty="0">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18</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情況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可以不接管</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有一輛行駛速度較慢 </a:t>
            </a:r>
            <a:r>
              <a:rPr lang="en-US" altLang="zh-TW" sz="1600" dirty="0">
                <a:latin typeface="微軟正黑體" panose="020B0604030504040204" pitchFamily="34" charset="-120"/>
                <a:ea typeface="微軟正黑體" panose="020B0604030504040204" pitchFamily="34" charset="-120"/>
              </a:rPr>
              <a:t>(80 km/h) </a:t>
            </a:r>
            <a:r>
              <a:rPr lang="zh-TW" altLang="en-US" sz="1600" dirty="0">
                <a:latin typeface="微軟正黑體" panose="020B0604030504040204" pitchFamily="34" charset="-120"/>
                <a:ea typeface="微軟正黑體" panose="020B0604030504040204" pitchFamily="34" charset="-120"/>
              </a:rPr>
              <a:t>的卡車，當達到</a:t>
            </a:r>
            <a:r>
              <a:rPr lang="zh-TW" altLang="en-US" sz="1600" dirty="0">
                <a:latin typeface="微軟正黑體" panose="020B0604030504040204" pitchFamily="34" charset="-120"/>
                <a:ea typeface="微軟正黑體" panose="020B0604030504040204" pitchFamily="34" charset="-120"/>
                <a:hlinkClick r:id="rId3" tooltip="從 ScienceDirect 的 AI 生成的主題頁面了解更多關於前進距離的信息"/>
              </a:rPr>
              <a:t>車頭距離</a:t>
            </a:r>
            <a:r>
              <a:rPr lang="en-US" altLang="zh-TW" sz="1600" dirty="0">
                <a:latin typeface="微軟正黑體" panose="020B0604030504040204" pitchFamily="34" charset="-120"/>
                <a:ea typeface="微軟正黑體" panose="020B0604030504040204" pitchFamily="34" charset="-120"/>
              </a:rPr>
              <a:t>35 m</a:t>
            </a:r>
            <a:r>
              <a:rPr lang="zh-TW" altLang="en-US" sz="1600" dirty="0">
                <a:latin typeface="微軟正黑體" panose="020B0604030504040204" pitchFamily="34" charset="-120"/>
                <a:ea typeface="微軟正黑體" panose="020B0604030504040204" pitchFamily="34" charset="-120"/>
              </a:rPr>
              <a:t>時會以 </a:t>
            </a:r>
            <a:r>
              <a:rPr lang="en-US" altLang="zh-TW" sz="1600" dirty="0">
                <a:latin typeface="微軟正黑體" panose="020B0604030504040204" pitchFamily="34" charset="-120"/>
                <a:ea typeface="微軟正黑體" panose="020B0604030504040204" pitchFamily="34" charset="-120"/>
              </a:rPr>
              <a:t>100 </a:t>
            </a:r>
            <a:r>
              <a:rPr lang="zh-TW" altLang="en-US" sz="1600" dirty="0">
                <a:latin typeface="微軟正黑體" panose="020B0604030504040204" pitchFamily="34" charset="-120"/>
                <a:ea typeface="微軟正黑體" panose="020B0604030504040204" pitchFamily="34" charset="-120"/>
              </a:rPr>
              <a:t>公里</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小時的速度超車，因此沒有發生碰撞。</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為了確保每個參與者都知道這種情況，</a:t>
            </a:r>
            <a:r>
              <a:rPr lang="en-US" altLang="zh-TW" sz="1600" dirty="0">
                <a:latin typeface="微軟正黑體" panose="020B0604030504040204" pitchFamily="34" charset="-120"/>
                <a:ea typeface="微軟正黑體" panose="020B0604030504040204" pitchFamily="34" charset="-120"/>
              </a:rPr>
              <a:t>NDRT </a:t>
            </a:r>
            <a:r>
              <a:rPr lang="zh-TW" altLang="en-US" sz="1600" dirty="0">
                <a:latin typeface="微軟正黑體" panose="020B0604030504040204" pitchFamily="34" charset="-120"/>
                <a:ea typeface="微軟正黑體" panose="020B0604030504040204" pitchFamily="34" charset="-120"/>
              </a:rPr>
              <a:t>在情況開始前 </a:t>
            </a:r>
            <a:r>
              <a:rPr lang="en-US" altLang="zh-TW" sz="1600" dirty="0">
                <a:latin typeface="微軟正黑體" panose="020B0604030504040204" pitchFamily="34" charset="-120"/>
                <a:ea typeface="微軟正黑體" panose="020B0604030504040204" pitchFamily="34" charset="-120"/>
              </a:rPr>
              <a:t>7 </a:t>
            </a:r>
            <a:r>
              <a:rPr lang="zh-TW" altLang="en-US" sz="1600" dirty="0">
                <a:latin typeface="微軟正黑體" panose="020B0604030504040204" pitchFamily="34" charset="-120"/>
                <a:ea typeface="微軟正黑體" panose="020B0604030504040204" pitchFamily="34" charset="-120"/>
              </a:rPr>
              <a:t>秒被關閉。</a:t>
            </a:r>
            <a:endParaRPr lang="en-US" altLang="zh-TW" sz="1600" dirty="0">
              <a:latin typeface="微軟正黑體" panose="020B0604030504040204" pitchFamily="34" charset="-120"/>
              <a:ea typeface="微軟正黑體" panose="020B0604030504040204" pitchFamily="34" charset="-120"/>
            </a:endParaRPr>
          </a:p>
          <a:p>
            <a:r>
              <a:rPr lang="zh-TW" altLang="zh-TW" dirty="0">
                <a:latin typeface="微軟正黑體" panose="020B0604030504040204" pitchFamily="34" charset="-120"/>
                <a:ea typeface="微軟正黑體" panose="020B0604030504040204" pitchFamily="34" charset="-120"/>
              </a:rPr>
              <a:t>情況</a:t>
            </a:r>
            <a:r>
              <a:rPr lang="en-US" altLang="zh-TW" dirty="0">
                <a:latin typeface="微軟正黑體" panose="020B0604030504040204" pitchFamily="34" charset="-120"/>
                <a:ea typeface="微軟正黑體" panose="020B0604030504040204" pitchFamily="34" charset="-120"/>
              </a:rPr>
              <a:t> 2 (</a:t>
            </a:r>
            <a:r>
              <a:rPr lang="zh-TW" altLang="en-US" dirty="0">
                <a:latin typeface="微軟正黑體" panose="020B0604030504040204" pitchFamily="34" charset="-120"/>
                <a:ea typeface="微軟正黑體" panose="020B0604030504040204" pitchFamily="34" charset="-120"/>
              </a:rPr>
              <a:t>須</a:t>
            </a:r>
            <a:r>
              <a:rPr lang="zh-TW" altLang="zh-TW" dirty="0">
                <a:latin typeface="微軟正黑體" panose="020B0604030504040204" pitchFamily="34" charset="-120"/>
                <a:ea typeface="微軟正黑體" panose="020B0604030504040204" pitchFamily="34" charset="-120"/>
              </a:rPr>
              <a:t>強制接管</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前車與受測者時速相同並且阻擋受測者看到障礙物，前車在碰撞</a:t>
            </a:r>
            <a:r>
              <a:rPr lang="en-US" altLang="zh-TW" sz="1600" dirty="0" err="1">
                <a:latin typeface="微軟正黑體" panose="020B0604030504040204" pitchFamily="34" charset="-120"/>
                <a:ea typeface="微軟正黑體" panose="020B0604030504040204" pitchFamily="34" charset="-120"/>
              </a:rPr>
              <a:t>ttc</a:t>
            </a:r>
            <a:r>
              <a:rPr lang="en-US" altLang="zh-TW" sz="1600" dirty="0">
                <a:latin typeface="微軟正黑體" panose="020B0604030504040204" pitchFamily="34" charset="-120"/>
                <a:ea typeface="微軟正黑體" panose="020B0604030504040204" pitchFamily="34" charset="-120"/>
              </a:rPr>
              <a:t>=8</a:t>
            </a:r>
            <a:r>
              <a:rPr lang="zh-TW" altLang="en-US" sz="1600" dirty="0">
                <a:latin typeface="微軟正黑體" panose="020B0604030504040204" pitchFamily="34" charset="-120"/>
                <a:ea typeface="微軟正黑體" panose="020B0604030504040204" pitchFamily="34" charset="-120"/>
              </a:rPr>
              <a:t>時變換車道，受測者在</a:t>
            </a:r>
            <a:r>
              <a:rPr lang="en-US" altLang="zh-TW" sz="1600" dirty="0" err="1">
                <a:latin typeface="微軟正黑體" panose="020B0604030504040204" pitchFamily="34" charset="-120"/>
                <a:ea typeface="微軟正黑體" panose="020B0604030504040204" pitchFamily="34" charset="-120"/>
              </a:rPr>
              <a:t>ttc</a:t>
            </a:r>
            <a:r>
              <a:rPr lang="en-US" altLang="zh-TW" sz="1600" dirty="0">
                <a:latin typeface="微軟正黑體" panose="020B0604030504040204" pitchFamily="34" charset="-120"/>
                <a:ea typeface="微軟正黑體" panose="020B0604030504040204" pitchFamily="34" charset="-120"/>
              </a:rPr>
              <a:t>=7</a:t>
            </a:r>
            <a:r>
              <a:rPr lang="zh-TW" altLang="en-US" sz="1600" dirty="0">
                <a:latin typeface="微軟正黑體" panose="020B0604030504040204" pitchFamily="34" charset="-120"/>
                <a:ea typeface="微軟正黑體" panose="020B0604030504040204" pitchFamily="34" charset="-120"/>
              </a:rPr>
              <a:t>時可以恢復手動。</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碰撞前</a:t>
            </a: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秒發出雙嗶聲 </a:t>
            </a:r>
            <a:r>
              <a:rPr lang="en-US" altLang="zh-TW" sz="1600" dirty="0">
                <a:latin typeface="微軟正黑體" panose="020B0604030504040204" pitchFamily="34" charset="-120"/>
                <a:ea typeface="微軟正黑體" panose="020B0604030504040204" pitchFamily="34" charset="-120"/>
              </a:rPr>
              <a:t>(2800 Hz, 74 dB) </a:t>
            </a:r>
            <a:r>
              <a:rPr lang="zh-TW" altLang="en-US" sz="1600" dirty="0">
                <a:latin typeface="微軟正黑體" panose="020B0604030504040204" pitchFamily="34" charset="-120"/>
                <a:ea typeface="微軟正黑體" panose="020B0604030504040204" pitchFamily="34" charset="-120"/>
              </a:rPr>
              <a:t>形式的聽覺 </a:t>
            </a:r>
            <a:r>
              <a:rPr lang="en-US" altLang="zh-TW" sz="1600" dirty="0">
                <a:latin typeface="微軟正黑體" panose="020B0604030504040204" pitchFamily="34" charset="-120"/>
                <a:ea typeface="微軟正黑體" panose="020B0604030504040204" pitchFamily="34" charset="-120"/>
              </a:rPr>
              <a:t>TOR</a:t>
            </a:r>
            <a:endParaRPr lang="en-US" altLang="zh-TW" sz="1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618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latin typeface="微軟正黑體" panose="020B0604030504040204" pitchFamily="34" charset="-120"/>
                <a:ea typeface="微軟正黑體" panose="020B0604030504040204" pitchFamily="34" charset="-120"/>
              </a:rPr>
              <a:t>3-4 </a:t>
            </a:r>
            <a:r>
              <a:rPr lang="zh-TW" altLang="en-US" dirty="0">
                <a:latin typeface="微軟正黑體" panose="020B0604030504040204" pitchFamily="34" charset="-120"/>
                <a:ea typeface="微軟正黑體" panose="020B0604030504040204" pitchFamily="34" charset="-120"/>
              </a:rPr>
              <a:t>實驗設計</a:t>
            </a:r>
            <a:endParaRPr dirty="0">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19</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BD8D152A-F737-4BF4-BF5D-F516A62F10D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情況 </a:t>
            </a:r>
            <a:r>
              <a:rPr lang="en-US" altLang="zh-TW" dirty="0"/>
              <a:t>3(</a:t>
            </a:r>
            <a:r>
              <a:rPr lang="zh-TW" altLang="en-US" dirty="0"/>
              <a:t>可以不接管</a:t>
            </a:r>
            <a:r>
              <a:rPr lang="en-US" altLang="zh-TW" dirty="0"/>
              <a:t>):</a:t>
            </a:r>
          </a:p>
          <a:p>
            <a:pPr lvl="1"/>
            <a:r>
              <a:rPr lang="zh-TW" altLang="en-US" sz="1600" dirty="0"/>
              <a:t>有一輛行駛速度較慢 </a:t>
            </a:r>
            <a:r>
              <a:rPr lang="en-US" altLang="zh-TW" sz="1600" dirty="0"/>
              <a:t>(80 km/h) </a:t>
            </a:r>
            <a:r>
              <a:rPr lang="zh-TW" altLang="en-US" sz="1600" dirty="0"/>
              <a:t>的卡車，在 </a:t>
            </a:r>
            <a:r>
              <a:rPr lang="en-US" altLang="zh-TW" sz="1600" dirty="0"/>
              <a:t>345 m </a:t>
            </a:r>
            <a:r>
              <a:rPr lang="zh-TW" altLang="en-US" sz="1600" dirty="0"/>
              <a:t>距離處時前車會急煞，但是車輛會自動繞開，因此沒有發生碰撞。</a:t>
            </a:r>
            <a:endParaRPr lang="en-US" altLang="zh-TW" sz="1600" dirty="0"/>
          </a:p>
          <a:p>
            <a:pPr lvl="1"/>
            <a:r>
              <a:rPr lang="zh-TW" altLang="en-US" sz="1600" dirty="0"/>
              <a:t>為了確保每個參與者都知道這種情況，</a:t>
            </a:r>
            <a:r>
              <a:rPr lang="en-US" altLang="zh-TW" sz="1600" dirty="0"/>
              <a:t>NDRT </a:t>
            </a:r>
            <a:r>
              <a:rPr lang="zh-TW" altLang="en-US" sz="1600" dirty="0"/>
              <a:t>在情況開始前 </a:t>
            </a:r>
            <a:r>
              <a:rPr lang="en-US" altLang="zh-TW" sz="1600" dirty="0"/>
              <a:t>7 </a:t>
            </a:r>
            <a:r>
              <a:rPr lang="zh-TW" altLang="en-US" sz="1600" dirty="0"/>
              <a:t>秒被關閉。</a:t>
            </a:r>
            <a:endParaRPr lang="en-US" altLang="zh-TW" sz="1600" dirty="0"/>
          </a:p>
          <a:p>
            <a:endParaRPr lang="en-US" altLang="zh-TW" dirty="0"/>
          </a:p>
        </p:txBody>
      </p:sp>
    </p:spTree>
    <p:extLst>
      <p:ext uri="{BB962C8B-B14F-4D97-AF65-F5344CB8AC3E}">
        <p14:creationId xmlns:p14="http://schemas.microsoft.com/office/powerpoint/2010/main" val="393860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4196C917-EC4C-49CE-8BF5-408E6639FA1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簽署實驗同意書。</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填寫對技術的親和力</a:t>
            </a:r>
            <a:r>
              <a:rPr lang="en-US" altLang="zh-TW" sz="1800" dirty="0">
                <a:latin typeface="微軟正黑體" panose="020B0604030504040204" pitchFamily="34" charset="-120"/>
                <a:ea typeface="微軟正黑體" panose="020B0604030504040204" pitchFamily="34" charset="-120"/>
              </a:rPr>
              <a:t>(Affinity for Technology)</a:t>
            </a:r>
            <a:r>
              <a:rPr lang="zh-TW" altLang="en-US" sz="1800" dirty="0">
                <a:latin typeface="微軟正黑體" panose="020B0604030504040204" pitchFamily="34" charset="-120"/>
                <a:ea typeface="微軟正黑體" panose="020B0604030504040204" pitchFamily="34" charset="-120"/>
              </a:rPr>
              <a:t>問卷。</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t>觀看了自動駕駛的介紹影片，再填寫</a:t>
            </a:r>
            <a:r>
              <a:rPr lang="en-US" altLang="zh-TW" sz="1800" dirty="0" err="1"/>
              <a:t>TiA</a:t>
            </a:r>
            <a:r>
              <a:rPr lang="en-US" altLang="zh-TW" sz="1800" dirty="0"/>
              <a:t> </a:t>
            </a:r>
            <a:r>
              <a:rPr lang="zh-TW" altLang="en-US" sz="1800" dirty="0"/>
              <a:t>問卷。</a:t>
            </a:r>
            <a:endParaRPr lang="en-US" altLang="zh-TW" sz="1800" dirty="0"/>
          </a:p>
          <a:p>
            <a:pPr marL="558800" indent="-457200">
              <a:buFont typeface="+mj-lt"/>
              <a:buAutoNum type="arabicPeriod"/>
            </a:pPr>
            <a:r>
              <a:rPr lang="zh-TW" altLang="en-US" sz="1800" dirty="0"/>
              <a:t>受測者坐在車裡，根據自己的舒適度調整座位。</a:t>
            </a:r>
            <a:endParaRPr lang="en-US" altLang="zh-TW" sz="1800" dirty="0"/>
          </a:p>
          <a:p>
            <a:pPr marL="558800" indent="-457200">
              <a:buFont typeface="+mj-lt"/>
              <a:buAutoNum type="arabicPeriod"/>
            </a:pPr>
            <a:r>
              <a:rPr lang="zh-TW" altLang="en-US" sz="1800" dirty="0"/>
              <a:t>戴上眼動追踪眼鏡並進行校準。</a:t>
            </a:r>
            <a:endParaRPr lang="en-US" altLang="zh-TW" sz="1800" dirty="0"/>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說明模擬器的功能。</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填寫</a:t>
            </a:r>
            <a:r>
              <a:rPr lang="en-US" altLang="zh-TW" sz="1800" dirty="0" err="1"/>
              <a:t>TiA</a:t>
            </a:r>
            <a:r>
              <a:rPr lang="zh-TW" altLang="en-US" sz="1800" dirty="0">
                <a:latin typeface="微軟正黑體" panose="020B0604030504040204" pitchFamily="34" charset="-120"/>
                <a:ea typeface="微軟正黑體" panose="020B0604030504040204" pitchFamily="34" charset="-120"/>
              </a:rPr>
              <a:t>問卷</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開始實驗</a:t>
            </a:r>
            <a:endParaRPr lang="en-US" altLang="zh-TW" sz="1800" dirty="0">
              <a:latin typeface="微軟正黑體" panose="020B0604030504040204" pitchFamily="34" charset="-120"/>
              <a:ea typeface="微軟正黑體" panose="020B0604030504040204" pitchFamily="34" charset="-120"/>
            </a:endParaRPr>
          </a:p>
          <a:p>
            <a:pPr marL="558800" indent="-457200">
              <a:buFont typeface="+mj-lt"/>
              <a:buAutoNum type="arabicPeriod"/>
            </a:pPr>
            <a:r>
              <a:rPr lang="zh-TW" altLang="en-US" sz="1800" dirty="0">
                <a:latin typeface="微軟正黑體" panose="020B0604030504040204" pitchFamily="34" charset="-120"/>
                <a:ea typeface="微軟正黑體" panose="020B0604030504040204" pitchFamily="34" charset="-120"/>
              </a:rPr>
              <a:t>填寫</a:t>
            </a:r>
            <a:r>
              <a:rPr lang="en-US" altLang="zh-TW" sz="1800" dirty="0" err="1"/>
              <a:t>TiA</a:t>
            </a:r>
            <a:r>
              <a:rPr lang="zh-TW" altLang="en-US" sz="1800" dirty="0">
                <a:latin typeface="微軟正黑體" panose="020B0604030504040204" pitchFamily="34" charset="-120"/>
                <a:ea typeface="微軟正黑體" panose="020B0604030504040204" pitchFamily="34" charset="-120"/>
              </a:rPr>
              <a:t>問卷</a:t>
            </a:r>
            <a:endParaRPr lang="en-US" altLang="zh-TW"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322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03932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 </a:t>
            </a:r>
            <a:r>
              <a:rPr lang="zh-TW" altLang="en-US" dirty="0">
                <a:solidFill>
                  <a:schemeClr val="bg1"/>
                </a:solidFill>
                <a:latin typeface="微軟正黑體" panose="020B0604030504040204" pitchFamily="34" charset="-120"/>
                <a:ea typeface="微軟正黑體" panose="020B0604030504040204" pitchFamily="34" charset="-120"/>
              </a:rPr>
              <a:t>結果</a:t>
            </a:r>
            <a:endParaRPr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22</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err="1">
                <a:latin typeface="微軟正黑體" panose="020B0604030504040204" pitchFamily="34" charset="-120"/>
                <a:ea typeface="微軟正黑體" panose="020B0604030504040204" pitchFamily="34" charset="-120"/>
              </a:rPr>
              <a:t>TiA</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描述的描述性統計和圖表</a:t>
            </a:r>
            <a:endParaRPr lang="en-US" altLang="zh-TW"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3DBBC9E5-8C94-4E8F-8EAE-BA3D9F1250CE}"/>
              </a:ext>
            </a:extLst>
          </p:cNvPr>
          <p:cNvPicPr>
            <a:picLocks noChangeAspect="1"/>
          </p:cNvPicPr>
          <p:nvPr/>
        </p:nvPicPr>
        <p:blipFill>
          <a:blip r:embed="rId3"/>
          <a:stretch>
            <a:fillRect/>
          </a:stretch>
        </p:blipFill>
        <p:spPr>
          <a:xfrm>
            <a:off x="1194357" y="2100252"/>
            <a:ext cx="3506554" cy="1461064"/>
          </a:xfrm>
          <a:prstGeom prst="rect">
            <a:avLst/>
          </a:prstGeom>
        </p:spPr>
      </p:pic>
      <p:pic>
        <p:nvPicPr>
          <p:cNvPr id="25" name="圖片 24">
            <a:extLst>
              <a:ext uri="{FF2B5EF4-FFF2-40B4-BE49-F238E27FC236}">
                <a16:creationId xmlns:a16="http://schemas.microsoft.com/office/drawing/2014/main" id="{134F178E-3C45-4EB5-BE48-F5F7CA86EE4E}"/>
              </a:ext>
            </a:extLst>
          </p:cNvPr>
          <p:cNvPicPr>
            <a:picLocks noChangeAspect="1"/>
          </p:cNvPicPr>
          <p:nvPr/>
        </p:nvPicPr>
        <p:blipFill>
          <a:blip r:embed="rId4"/>
          <a:stretch>
            <a:fillRect/>
          </a:stretch>
        </p:blipFill>
        <p:spPr>
          <a:xfrm>
            <a:off x="638524" y="3523715"/>
            <a:ext cx="4677359" cy="1619785"/>
          </a:xfrm>
          <a:prstGeom prst="rect">
            <a:avLst/>
          </a:prstGeom>
        </p:spPr>
      </p:pic>
      <p:sp>
        <p:nvSpPr>
          <p:cNvPr id="2" name="矩形 1">
            <a:extLst>
              <a:ext uri="{FF2B5EF4-FFF2-40B4-BE49-F238E27FC236}">
                <a16:creationId xmlns:a16="http://schemas.microsoft.com/office/drawing/2014/main" id="{BF0BBA85-B7C3-4A29-B2DD-D69464446E3A}"/>
              </a:ext>
            </a:extLst>
          </p:cNvPr>
          <p:cNvSpPr/>
          <p:nvPr/>
        </p:nvSpPr>
        <p:spPr>
          <a:xfrm>
            <a:off x="5752545" y="1712490"/>
            <a:ext cx="2491388" cy="954107"/>
          </a:xfrm>
          <a:prstGeom prst="rect">
            <a:avLst/>
          </a:prstGeom>
        </p:spPr>
        <p:txBody>
          <a:bodyPr wrap="none">
            <a:spAutoFit/>
          </a:bodyPr>
          <a:lstStyle/>
          <a:p>
            <a:r>
              <a:rPr lang="en-US" altLang="zh-TW" dirty="0">
                <a:latin typeface="微軟正黑體" panose="020B0604030504040204" pitchFamily="34" charset="-120"/>
                <a:ea typeface="微軟正黑體" panose="020B0604030504040204" pitchFamily="34" charset="-120"/>
              </a:rPr>
              <a:t>d</a:t>
            </a:r>
            <a:r>
              <a:rPr lang="zh-TW" altLang="en-US" dirty="0">
                <a:latin typeface="微軟正黑體" panose="020B0604030504040204" pitchFamily="34" charset="-120"/>
                <a:ea typeface="微軟正黑體" panose="020B0604030504040204" pitchFamily="34" charset="-120"/>
              </a:rPr>
              <a:t>表示效應大小 </a:t>
            </a:r>
            <a:r>
              <a:rPr lang="en-US" altLang="zh-TW" dirty="0">
                <a:latin typeface="微軟正黑體" panose="020B0604030504040204" pitchFamily="34" charset="-120"/>
                <a:ea typeface="微軟正黑體" panose="020B0604030504040204" pitchFamily="34" charset="-120"/>
              </a:rPr>
              <a:t>Cohen </a:t>
            </a:r>
            <a:r>
              <a:rPr lang="zh-TW" altLang="en-US" dirty="0">
                <a:latin typeface="微軟正黑體" panose="020B0604030504040204" pitchFamily="34" charset="-120"/>
                <a:ea typeface="微軟正黑體" panose="020B0604030504040204" pitchFamily="34" charset="-120"/>
              </a:rPr>
              <a:t>的</a:t>
            </a:r>
            <a:r>
              <a:rPr lang="en-US" altLang="zh-TW" i="1" dirty="0">
                <a:latin typeface="微軟正黑體" panose="020B0604030504040204" pitchFamily="34" charset="-120"/>
                <a:ea typeface="微軟正黑體" panose="020B0604030504040204" pitchFamily="34" charset="-120"/>
              </a:rPr>
              <a:t>d</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HDI </a:t>
            </a:r>
            <a:r>
              <a:rPr lang="zh-TW" altLang="en-US" dirty="0">
                <a:latin typeface="微軟正黑體" panose="020B0604030504040204" pitchFamily="34" charset="-120"/>
                <a:ea typeface="微軟正黑體" panose="020B0604030504040204" pitchFamily="34" charset="-120"/>
              </a:rPr>
              <a:t>表示最高密度區間</a:t>
            </a:r>
            <a:r>
              <a:rPr lang="en-US" altLang="zh-TW" dirty="0">
                <a:latin typeface="微軟正黑體" panose="020B0604030504040204" pitchFamily="34" charset="-120"/>
                <a:ea typeface="微軟正黑體" panose="020B0604030504040204" pitchFamily="34" charset="-120"/>
              </a:rPr>
              <a:t>; </a:t>
            </a:r>
          </a:p>
          <a:p>
            <a:r>
              <a:rPr lang="en-US" altLang="zh-TW" dirty="0">
                <a:latin typeface="微軟正黑體" panose="020B0604030504040204" pitchFamily="34" charset="-120"/>
                <a:ea typeface="微軟正黑體" panose="020B0604030504040204" pitchFamily="34" charset="-120"/>
              </a:rPr>
              <a:t>BF </a:t>
            </a:r>
            <a:r>
              <a:rPr lang="zh-TW" altLang="en-US" dirty="0">
                <a:latin typeface="微軟正黑體" panose="020B0604030504040204" pitchFamily="34" charset="-120"/>
                <a:ea typeface="微軟正黑體" panose="020B0604030504040204" pitchFamily="34" charset="-120"/>
              </a:rPr>
              <a:t>表示貝葉斯因子</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D731D4F-625D-4BE9-9F56-D3044A32047B}"/>
              </a:ext>
            </a:extLst>
          </p:cNvPr>
          <p:cNvSpPr txBox="1"/>
          <p:nvPr/>
        </p:nvSpPr>
        <p:spPr>
          <a:xfrm>
            <a:off x="4644755" y="2487447"/>
            <a:ext cx="1377169" cy="307777"/>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全部效應較小</a:t>
            </a:r>
          </a:p>
        </p:txBody>
      </p:sp>
      <p:graphicFrame>
        <p:nvGraphicFramePr>
          <p:cNvPr id="5" name="表格 4">
            <a:extLst>
              <a:ext uri="{FF2B5EF4-FFF2-40B4-BE49-F238E27FC236}">
                <a16:creationId xmlns:a16="http://schemas.microsoft.com/office/drawing/2014/main" id="{C74248CD-6E59-4734-A406-404B408D77D7}"/>
              </a:ext>
            </a:extLst>
          </p:cNvPr>
          <p:cNvGraphicFramePr>
            <a:graphicFrameLocks noGrp="1"/>
          </p:cNvGraphicFramePr>
          <p:nvPr>
            <p:extLst>
              <p:ext uri="{D42A27DB-BD31-4B8C-83A1-F6EECF244321}">
                <p14:modId xmlns:p14="http://schemas.microsoft.com/office/powerpoint/2010/main" val="261087054"/>
              </p:ext>
            </p:extLst>
          </p:nvPr>
        </p:nvGraphicFramePr>
        <p:xfrm>
          <a:off x="5965767" y="2830784"/>
          <a:ext cx="1939310" cy="1461065"/>
        </p:xfrm>
        <a:graphic>
          <a:graphicData uri="http://schemas.openxmlformats.org/drawingml/2006/table">
            <a:tbl>
              <a:tblPr/>
              <a:tblGrid>
                <a:gridCol w="735741">
                  <a:extLst>
                    <a:ext uri="{9D8B030D-6E8A-4147-A177-3AD203B41FA5}">
                      <a16:colId xmlns:a16="http://schemas.microsoft.com/office/drawing/2014/main" val="898784359"/>
                    </a:ext>
                  </a:extLst>
                </a:gridCol>
                <a:gridCol w="508000">
                  <a:extLst>
                    <a:ext uri="{9D8B030D-6E8A-4147-A177-3AD203B41FA5}">
                      <a16:colId xmlns:a16="http://schemas.microsoft.com/office/drawing/2014/main" val="1825057362"/>
                    </a:ext>
                  </a:extLst>
                </a:gridCol>
                <a:gridCol w="695569">
                  <a:extLst>
                    <a:ext uri="{9D8B030D-6E8A-4147-A177-3AD203B41FA5}">
                      <a16:colId xmlns:a16="http://schemas.microsoft.com/office/drawing/2014/main" val="1907822308"/>
                    </a:ext>
                  </a:extLst>
                </a:gridCol>
              </a:tblGrid>
              <a:tr h="519731">
                <a:tc>
                  <a:txBody>
                    <a:bodyPr/>
                    <a:lstStyle/>
                    <a:p>
                      <a:pPr algn="ctr"/>
                      <a:r>
                        <a:rPr lang="zh-TW" altLang="en-US" sz="1400">
                          <a:effectLst/>
                          <a:latin typeface="微軟正黑體" panose="020B0604030504040204" pitchFamily="34" charset="-120"/>
                          <a:ea typeface="微軟正黑體" panose="020B0604030504040204" pitchFamily="34" charset="-120"/>
                        </a:rPr>
                        <a:t>效應值</a:t>
                      </a:r>
                    </a:p>
                  </a:txBody>
                  <a:tcPr anchor="ctr">
                    <a:lnL>
                      <a:noFill/>
                    </a:lnL>
                    <a:lnR>
                      <a:noFill/>
                    </a:lnR>
                    <a:lnT>
                      <a:noFill/>
                    </a:lnT>
                    <a:lnB>
                      <a:noFill/>
                    </a:lnB>
                    <a:solidFill>
                      <a:srgbClr val="EAECF0"/>
                    </a:solidFill>
                  </a:tcPr>
                </a:tc>
                <a:tc>
                  <a:txBody>
                    <a:bodyPr/>
                    <a:lstStyle/>
                    <a:p>
                      <a:pPr algn="ctr"/>
                      <a:r>
                        <a:rPr lang="en-US" sz="1400" i="1" dirty="0">
                          <a:effectLst/>
                          <a:latin typeface="微軟正黑體" panose="020B0604030504040204" pitchFamily="34" charset="-120"/>
                          <a:ea typeface="微軟正黑體" panose="020B0604030504040204" pitchFamily="34" charset="-120"/>
                        </a:rPr>
                        <a:t>d</a:t>
                      </a:r>
                      <a:endParaRPr lang="en-US" sz="1400" dirty="0">
                        <a:effectLst/>
                        <a:latin typeface="微軟正黑體" panose="020B0604030504040204" pitchFamily="34" charset="-120"/>
                        <a:ea typeface="微軟正黑體" panose="020B0604030504040204" pitchFamily="34" charset="-120"/>
                      </a:endParaRPr>
                    </a:p>
                  </a:txBody>
                  <a:tcPr anchor="ctr">
                    <a:lnL>
                      <a:noFill/>
                    </a:lnL>
                    <a:lnR>
                      <a:noFill/>
                    </a:lnR>
                    <a:lnT>
                      <a:noFill/>
                    </a:lnT>
                    <a:lnB>
                      <a:noFill/>
                    </a:lnB>
                    <a:solidFill>
                      <a:srgbClr val="EAECF0"/>
                    </a:solidFill>
                  </a:tcPr>
                </a:tc>
                <a:tc>
                  <a:txBody>
                    <a:bodyPr/>
                    <a:lstStyle/>
                    <a:p>
                      <a:pPr algn="ctr"/>
                      <a:r>
                        <a:rPr lang="en-US" sz="1400" i="1" dirty="0">
                          <a:effectLst/>
                          <a:latin typeface="微軟正黑體" panose="020B0604030504040204" pitchFamily="34" charset="-120"/>
                          <a:ea typeface="微軟正黑體" panose="020B0604030504040204" pitchFamily="34" charset="-120"/>
                        </a:rPr>
                        <a:t>r</a:t>
                      </a:r>
                      <a:endParaRPr lang="en-US" sz="1400" dirty="0">
                        <a:effectLst/>
                        <a:latin typeface="微軟正黑體" panose="020B0604030504040204" pitchFamily="34" charset="-120"/>
                        <a:ea typeface="微軟正黑體" panose="020B0604030504040204" pitchFamily="34" charset="-120"/>
                      </a:endParaRPr>
                    </a:p>
                  </a:txBody>
                  <a:tcPr anchor="ctr">
                    <a:lnL>
                      <a:noFill/>
                    </a:lnL>
                    <a:lnR>
                      <a:noFill/>
                    </a:lnR>
                    <a:lnT>
                      <a:noFill/>
                    </a:lnT>
                    <a:lnB>
                      <a:noFill/>
                    </a:lnB>
                    <a:solidFill>
                      <a:srgbClr val="EAECF0"/>
                    </a:solidFill>
                  </a:tcPr>
                </a:tc>
                <a:extLst>
                  <a:ext uri="{0D108BD9-81ED-4DB2-BD59-A6C34878D82A}">
                    <a16:rowId xmlns:a16="http://schemas.microsoft.com/office/drawing/2014/main" val="2229884690"/>
                  </a:ext>
                </a:extLst>
              </a:tr>
              <a:tr h="313778">
                <a:tc>
                  <a:txBody>
                    <a:bodyPr/>
                    <a:lstStyle/>
                    <a:p>
                      <a:r>
                        <a:rPr lang="zh-TW" altLang="en-US" sz="1400">
                          <a:effectLst/>
                          <a:latin typeface="微軟正黑體" panose="020B0604030504040204" pitchFamily="34" charset="-120"/>
                          <a:ea typeface="微軟正黑體" panose="020B0604030504040204" pitchFamily="34" charset="-120"/>
                        </a:rPr>
                        <a:t>較小</a:t>
                      </a:r>
                    </a:p>
                  </a:txBody>
                  <a:tcPr anchor="ctr">
                    <a:lnL>
                      <a:noFill/>
                    </a:lnL>
                    <a:lnR>
                      <a:noFill/>
                    </a:lnR>
                    <a:lnT>
                      <a:noFill/>
                    </a:lnT>
                    <a:lnB>
                      <a:noFill/>
                    </a:lnB>
                    <a:solidFill>
                      <a:srgbClr val="FFFFFF"/>
                    </a:solidFill>
                  </a:tcPr>
                </a:tc>
                <a:tc>
                  <a:txBody>
                    <a:bodyPr/>
                    <a:lstStyle/>
                    <a:p>
                      <a:r>
                        <a:rPr lang="en-US" altLang="zh-TW" sz="1400" dirty="0">
                          <a:effectLst/>
                          <a:latin typeface="微軟正黑體" panose="020B0604030504040204" pitchFamily="34" charset="-120"/>
                          <a:ea typeface="微軟正黑體" panose="020B0604030504040204" pitchFamily="34" charset="-120"/>
                        </a:rPr>
                        <a:t>0.2</a:t>
                      </a:r>
                    </a:p>
                  </a:txBody>
                  <a:tcPr anchor="ctr">
                    <a:lnL>
                      <a:noFill/>
                    </a:lnL>
                    <a:lnR>
                      <a:noFill/>
                    </a:lnR>
                    <a:lnT>
                      <a:noFill/>
                    </a:lnT>
                    <a:lnB>
                      <a:noFill/>
                    </a:lnB>
                    <a:solidFill>
                      <a:srgbClr val="FFFFFF"/>
                    </a:solidFill>
                  </a:tcPr>
                </a:tc>
                <a:tc>
                  <a:txBody>
                    <a:bodyPr/>
                    <a:lstStyle/>
                    <a:p>
                      <a:r>
                        <a:rPr lang="en-US" altLang="zh-TW" sz="1400">
                          <a:effectLst/>
                          <a:latin typeface="微軟正黑體" panose="020B0604030504040204" pitchFamily="34" charset="-120"/>
                          <a:ea typeface="微軟正黑體" panose="020B0604030504040204" pitchFamily="34" charset="-120"/>
                        </a:rPr>
                        <a:t>0.10</a:t>
                      </a:r>
                    </a:p>
                  </a:txBody>
                  <a:tcPr anchor="ctr">
                    <a:lnL>
                      <a:noFill/>
                    </a:lnL>
                    <a:lnR>
                      <a:noFill/>
                    </a:lnR>
                    <a:lnT>
                      <a:noFill/>
                    </a:lnT>
                    <a:lnB>
                      <a:noFill/>
                    </a:lnB>
                    <a:solidFill>
                      <a:srgbClr val="FFFFFF"/>
                    </a:solidFill>
                  </a:tcPr>
                </a:tc>
                <a:extLst>
                  <a:ext uri="{0D108BD9-81ED-4DB2-BD59-A6C34878D82A}">
                    <a16:rowId xmlns:a16="http://schemas.microsoft.com/office/drawing/2014/main" val="2390857361"/>
                  </a:ext>
                </a:extLst>
              </a:tr>
              <a:tr h="313778">
                <a:tc>
                  <a:txBody>
                    <a:bodyPr/>
                    <a:lstStyle/>
                    <a:p>
                      <a:r>
                        <a:rPr lang="zh-TW" altLang="en-US" sz="1400">
                          <a:effectLst/>
                          <a:latin typeface="微軟正黑體" panose="020B0604030504040204" pitchFamily="34" charset="-120"/>
                          <a:ea typeface="微軟正黑體" panose="020B0604030504040204" pitchFamily="34" charset="-120"/>
                        </a:rPr>
                        <a:t>中等</a:t>
                      </a:r>
                    </a:p>
                  </a:txBody>
                  <a:tcPr anchor="ctr">
                    <a:lnL>
                      <a:noFill/>
                    </a:lnL>
                    <a:lnR>
                      <a:noFill/>
                    </a:lnR>
                    <a:lnT>
                      <a:noFill/>
                    </a:lnT>
                    <a:lnB>
                      <a:noFill/>
                    </a:lnB>
                    <a:solidFill>
                      <a:srgbClr val="FFFFFF"/>
                    </a:solidFill>
                  </a:tcPr>
                </a:tc>
                <a:tc>
                  <a:txBody>
                    <a:bodyPr/>
                    <a:lstStyle/>
                    <a:p>
                      <a:r>
                        <a:rPr lang="en-US" altLang="zh-TW" sz="1400">
                          <a:effectLst/>
                          <a:latin typeface="微軟正黑體" panose="020B0604030504040204" pitchFamily="34" charset="-120"/>
                          <a:ea typeface="微軟正黑體" panose="020B0604030504040204" pitchFamily="34" charset="-120"/>
                        </a:rPr>
                        <a:t>0.5</a:t>
                      </a:r>
                    </a:p>
                  </a:txBody>
                  <a:tcPr anchor="ctr">
                    <a:lnL>
                      <a:noFill/>
                    </a:lnL>
                    <a:lnR>
                      <a:noFill/>
                    </a:lnR>
                    <a:lnT>
                      <a:noFill/>
                    </a:lnT>
                    <a:lnB>
                      <a:noFill/>
                    </a:lnB>
                    <a:solidFill>
                      <a:srgbClr val="FFFFFF"/>
                    </a:solidFill>
                  </a:tcPr>
                </a:tc>
                <a:tc>
                  <a:txBody>
                    <a:bodyPr/>
                    <a:lstStyle/>
                    <a:p>
                      <a:r>
                        <a:rPr lang="en-US" altLang="zh-TW" sz="1400" dirty="0">
                          <a:effectLst/>
                          <a:latin typeface="微軟正黑體" panose="020B0604030504040204" pitchFamily="34" charset="-120"/>
                          <a:ea typeface="微軟正黑體" panose="020B0604030504040204" pitchFamily="34" charset="-120"/>
                        </a:rPr>
                        <a:t>0.30</a:t>
                      </a:r>
                    </a:p>
                  </a:txBody>
                  <a:tcPr anchor="ctr">
                    <a:lnL>
                      <a:noFill/>
                    </a:lnL>
                    <a:lnR>
                      <a:noFill/>
                    </a:lnR>
                    <a:lnT>
                      <a:noFill/>
                    </a:lnT>
                    <a:lnB>
                      <a:noFill/>
                    </a:lnB>
                    <a:solidFill>
                      <a:srgbClr val="FFFFFF"/>
                    </a:solidFill>
                  </a:tcPr>
                </a:tc>
                <a:extLst>
                  <a:ext uri="{0D108BD9-81ED-4DB2-BD59-A6C34878D82A}">
                    <a16:rowId xmlns:a16="http://schemas.microsoft.com/office/drawing/2014/main" val="10637100"/>
                  </a:ext>
                </a:extLst>
              </a:tr>
              <a:tr h="313778">
                <a:tc>
                  <a:txBody>
                    <a:bodyPr/>
                    <a:lstStyle/>
                    <a:p>
                      <a:r>
                        <a:rPr lang="zh-TW" altLang="en-US" sz="1400">
                          <a:effectLst/>
                          <a:latin typeface="微軟正黑體" panose="020B0604030504040204" pitchFamily="34" charset="-120"/>
                          <a:ea typeface="微軟正黑體" panose="020B0604030504040204" pitchFamily="34" charset="-120"/>
                        </a:rPr>
                        <a:t>較大</a:t>
                      </a:r>
                    </a:p>
                  </a:txBody>
                  <a:tcPr anchor="ctr">
                    <a:lnL>
                      <a:noFill/>
                    </a:lnL>
                    <a:lnR>
                      <a:noFill/>
                    </a:lnR>
                    <a:lnT>
                      <a:noFill/>
                    </a:lnT>
                    <a:lnB>
                      <a:noFill/>
                    </a:lnB>
                    <a:solidFill>
                      <a:srgbClr val="FFFFFF"/>
                    </a:solidFill>
                  </a:tcPr>
                </a:tc>
                <a:tc>
                  <a:txBody>
                    <a:bodyPr/>
                    <a:lstStyle/>
                    <a:p>
                      <a:r>
                        <a:rPr lang="en-US" altLang="zh-TW" sz="1400">
                          <a:effectLst/>
                          <a:latin typeface="微軟正黑體" panose="020B0604030504040204" pitchFamily="34" charset="-120"/>
                          <a:ea typeface="微軟正黑體" panose="020B0604030504040204" pitchFamily="34" charset="-120"/>
                        </a:rPr>
                        <a:t>0.8</a:t>
                      </a:r>
                    </a:p>
                  </a:txBody>
                  <a:tcPr anchor="ctr">
                    <a:lnL>
                      <a:noFill/>
                    </a:lnL>
                    <a:lnR>
                      <a:noFill/>
                    </a:lnR>
                    <a:lnT>
                      <a:noFill/>
                    </a:lnT>
                    <a:lnB>
                      <a:noFill/>
                    </a:lnB>
                    <a:solidFill>
                      <a:srgbClr val="FFFFFF"/>
                    </a:solidFill>
                  </a:tcPr>
                </a:tc>
                <a:tc>
                  <a:txBody>
                    <a:bodyPr/>
                    <a:lstStyle/>
                    <a:p>
                      <a:r>
                        <a:rPr lang="en-US" altLang="zh-TW" sz="1400" dirty="0">
                          <a:effectLst/>
                          <a:latin typeface="微軟正黑體" panose="020B0604030504040204" pitchFamily="34" charset="-120"/>
                          <a:ea typeface="微軟正黑體" panose="020B0604030504040204" pitchFamily="34" charset="-120"/>
                        </a:rPr>
                        <a:t>0.50</a:t>
                      </a:r>
                    </a:p>
                  </a:txBody>
                  <a:tcPr anchor="ctr">
                    <a:lnL>
                      <a:noFill/>
                    </a:lnL>
                    <a:lnR>
                      <a:noFill/>
                    </a:lnR>
                    <a:lnT>
                      <a:noFill/>
                    </a:lnT>
                    <a:lnB>
                      <a:noFill/>
                    </a:lnB>
                    <a:solidFill>
                      <a:srgbClr val="FFFFFF"/>
                    </a:solidFill>
                  </a:tcPr>
                </a:tc>
                <a:extLst>
                  <a:ext uri="{0D108BD9-81ED-4DB2-BD59-A6C34878D82A}">
                    <a16:rowId xmlns:a16="http://schemas.microsoft.com/office/drawing/2014/main" val="1074140376"/>
                  </a:ext>
                </a:extLst>
              </a:tr>
            </a:tbl>
          </a:graphicData>
        </a:graphic>
      </p:graphicFrame>
    </p:spTree>
    <p:extLst>
      <p:ext uri="{BB962C8B-B14F-4D97-AF65-F5344CB8AC3E}">
        <p14:creationId xmlns:p14="http://schemas.microsoft.com/office/powerpoint/2010/main" val="49412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 </a:t>
            </a:r>
            <a:r>
              <a:rPr lang="zh-TW" altLang="en-US" dirty="0">
                <a:solidFill>
                  <a:schemeClr val="bg1"/>
                </a:solidFill>
                <a:latin typeface="微軟正黑體" panose="020B0604030504040204" pitchFamily="34" charset="-120"/>
                <a:ea typeface="微軟正黑體" panose="020B0604030504040204" pitchFamily="34" charset="-120"/>
              </a:rPr>
              <a:t>結果</a:t>
            </a:r>
            <a:endParaRPr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23</a:t>
            </a:fld>
            <a:endParaRPr lang="en">
              <a:latin typeface="微軟正黑體" panose="020B0604030504040204" pitchFamily="34" charset="-120"/>
              <a:ea typeface="微軟正黑體" panose="020B0604030504040204" pitchFamily="34" charset="-120"/>
            </a:endParaRPr>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1</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CC8DB073-6BA4-4DE9-A41A-5CA0838B8582}"/>
              </a:ext>
            </a:extLst>
          </p:cNvPr>
          <p:cNvPicPr>
            <a:picLocks noChangeAspect="1"/>
          </p:cNvPicPr>
          <p:nvPr/>
        </p:nvPicPr>
        <p:blipFill>
          <a:blip r:embed="rId3"/>
          <a:stretch>
            <a:fillRect/>
          </a:stretch>
        </p:blipFill>
        <p:spPr>
          <a:xfrm>
            <a:off x="221444" y="1382807"/>
            <a:ext cx="5258400" cy="1917667"/>
          </a:xfrm>
          <a:prstGeom prst="rect">
            <a:avLst/>
          </a:prstGeom>
        </p:spPr>
      </p:pic>
      <p:pic>
        <p:nvPicPr>
          <p:cNvPr id="22" name="圖片 21">
            <a:extLst>
              <a:ext uri="{FF2B5EF4-FFF2-40B4-BE49-F238E27FC236}">
                <a16:creationId xmlns:a16="http://schemas.microsoft.com/office/drawing/2014/main" id="{E45EF2C1-9BDB-4FC4-86B4-6093BF09937E}"/>
              </a:ext>
            </a:extLst>
          </p:cNvPr>
          <p:cNvPicPr>
            <a:picLocks noChangeAspect="1"/>
          </p:cNvPicPr>
          <p:nvPr/>
        </p:nvPicPr>
        <p:blipFill>
          <a:blip r:embed="rId4"/>
          <a:stretch>
            <a:fillRect/>
          </a:stretch>
        </p:blipFill>
        <p:spPr>
          <a:xfrm>
            <a:off x="318586" y="3333672"/>
            <a:ext cx="4725694" cy="1681107"/>
          </a:xfrm>
          <a:prstGeom prst="rect">
            <a:avLst/>
          </a:prstGeom>
        </p:spPr>
      </p:pic>
      <p:sp>
        <p:nvSpPr>
          <p:cNvPr id="24" name="矩形 23">
            <a:extLst>
              <a:ext uri="{FF2B5EF4-FFF2-40B4-BE49-F238E27FC236}">
                <a16:creationId xmlns:a16="http://schemas.microsoft.com/office/drawing/2014/main" id="{5D46F97E-2E88-47E4-9B43-55AFA21529D0}"/>
              </a:ext>
            </a:extLst>
          </p:cNvPr>
          <p:cNvSpPr/>
          <p:nvPr/>
        </p:nvSpPr>
        <p:spPr>
          <a:xfrm>
            <a:off x="5944010" y="1837515"/>
            <a:ext cx="2788007" cy="276999"/>
          </a:xfrm>
          <a:prstGeom prst="rect">
            <a:avLst/>
          </a:prstGeom>
        </p:spPr>
        <p:txBody>
          <a:bodyPr wrap="square">
            <a:spAutoFit/>
          </a:bodyPr>
          <a:lstStyle/>
          <a:p>
            <a:r>
              <a:rPr lang="en-US" altLang="zh-TW" sz="1200" dirty="0">
                <a:solidFill>
                  <a:schemeClr val="tx1"/>
                </a:solidFill>
                <a:latin typeface="微軟正黑體" panose="020B0604030504040204" pitchFamily="34" charset="-120"/>
                <a:ea typeface="微軟正黑體" panose="020B0604030504040204" pitchFamily="34" charset="-120"/>
              </a:rPr>
              <a:t>Glance Frequency</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83B99E1F-5E18-47AF-84BC-1BAAF5690382}"/>
              </a:ext>
            </a:extLst>
          </p:cNvPr>
          <p:cNvSpPr/>
          <p:nvPr/>
        </p:nvSpPr>
        <p:spPr>
          <a:xfrm>
            <a:off x="5944010" y="2291130"/>
            <a:ext cx="2111475" cy="276999"/>
          </a:xfrm>
          <a:prstGeom prst="rect">
            <a:avLst/>
          </a:prstGeom>
        </p:spPr>
        <p:txBody>
          <a:bodyPr wrap="square">
            <a:spAutoFit/>
          </a:bodyPr>
          <a:lstStyle/>
          <a:p>
            <a:r>
              <a:rPr lang="en-US" altLang="zh-TW" sz="1200" dirty="0">
                <a:solidFill>
                  <a:schemeClr val="tx1"/>
                </a:solidFill>
                <a:latin typeface="微軟正黑體" panose="020B0604030504040204" pitchFamily="34" charset="-120"/>
                <a:ea typeface="微軟正黑體" panose="020B0604030504040204" pitchFamily="34" charset="-120"/>
              </a:rPr>
              <a:t>Mean Glance</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26" name="矩形 25">
            <a:extLst>
              <a:ext uri="{FF2B5EF4-FFF2-40B4-BE49-F238E27FC236}">
                <a16:creationId xmlns:a16="http://schemas.microsoft.com/office/drawing/2014/main" id="{4EEA93B3-22F5-43F8-A171-7196DF58B642}"/>
              </a:ext>
            </a:extLst>
          </p:cNvPr>
          <p:cNvSpPr/>
          <p:nvPr/>
        </p:nvSpPr>
        <p:spPr>
          <a:xfrm>
            <a:off x="5944010" y="2744745"/>
            <a:ext cx="2888291" cy="276999"/>
          </a:xfrm>
          <a:prstGeom prst="rect">
            <a:avLst/>
          </a:prstGeom>
        </p:spPr>
        <p:txBody>
          <a:bodyPr wrap="square">
            <a:spAutoFit/>
          </a:bodyPr>
          <a:lstStyle/>
          <a:p>
            <a:r>
              <a:rPr lang="en-US" altLang="zh-TW" sz="1200" dirty="0">
                <a:solidFill>
                  <a:schemeClr val="tx1"/>
                </a:solidFill>
                <a:latin typeface="微軟正黑體" panose="020B0604030504040204" pitchFamily="34" charset="-120"/>
                <a:ea typeface="微軟正黑體" panose="020B0604030504040204" pitchFamily="34" charset="-120"/>
              </a:rPr>
              <a:t>Glance Percentage</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7C14ADF7-1411-48BC-913E-20346FA8F9CC}"/>
              </a:ext>
            </a:extLst>
          </p:cNvPr>
          <p:cNvSpPr/>
          <p:nvPr/>
        </p:nvSpPr>
        <p:spPr>
          <a:xfrm>
            <a:off x="3751385" y="3962400"/>
            <a:ext cx="422030" cy="2579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1945FC5B-6582-4F83-B019-FC9C3BDE9673}"/>
              </a:ext>
            </a:extLst>
          </p:cNvPr>
          <p:cNvSpPr/>
          <p:nvPr/>
        </p:nvSpPr>
        <p:spPr>
          <a:xfrm>
            <a:off x="3737211" y="4569296"/>
            <a:ext cx="422030" cy="2579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585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微軟正黑體" panose="020B0604030504040204" pitchFamily="34" charset="-120"/>
                <a:ea typeface="微軟正黑體" panose="020B0604030504040204" pitchFamily="34" charset="-120"/>
              </a:rPr>
              <a:t>4. </a:t>
            </a:r>
            <a:r>
              <a:rPr lang="zh-TW" altLang="en-US" dirty="0">
                <a:solidFill>
                  <a:schemeClr val="bg1"/>
                </a:solidFill>
                <a:latin typeface="微軟正黑體" panose="020B0604030504040204" pitchFamily="34" charset="-120"/>
                <a:ea typeface="微軟正黑體" panose="020B0604030504040204" pitchFamily="34" charset="-120"/>
              </a:rPr>
              <a:t>結果</a:t>
            </a:r>
            <a:endParaRPr dirty="0">
              <a:solidFill>
                <a:schemeClr val="bg1"/>
              </a:solidFill>
              <a:latin typeface="微軟正黑體" panose="020B0604030504040204" pitchFamily="34" charset="-120"/>
              <a:ea typeface="微軟正黑體" panose="020B0604030504040204" pitchFamily="34" charset="-120"/>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微軟正黑體" panose="020B0604030504040204" pitchFamily="34" charset="-120"/>
                <a:ea typeface="微軟正黑體" panose="020B0604030504040204" pitchFamily="34" charset="-120"/>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latin typeface="微軟正黑體" panose="020B0604030504040204" pitchFamily="34" charset="-120"/>
                <a:ea typeface="微軟正黑體" panose="020B0604030504040204" pitchFamily="34" charset="-120"/>
              </a:rPr>
              <a:t>24</a:t>
            </a:fld>
            <a:endParaRPr lang="en">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728489CA-7E0C-409B-921E-6B7DE491413D}"/>
              </a:ext>
            </a:extLst>
          </p:cNvPr>
          <p:cNvPicPr>
            <a:picLocks noChangeAspect="1"/>
          </p:cNvPicPr>
          <p:nvPr/>
        </p:nvPicPr>
        <p:blipFill>
          <a:blip r:embed="rId3"/>
          <a:stretch>
            <a:fillRect/>
          </a:stretch>
        </p:blipFill>
        <p:spPr>
          <a:xfrm>
            <a:off x="159042" y="1506406"/>
            <a:ext cx="3482927" cy="1276465"/>
          </a:xfrm>
          <a:prstGeom prst="rect">
            <a:avLst/>
          </a:prstGeom>
        </p:spPr>
      </p:pic>
      <p:pic>
        <p:nvPicPr>
          <p:cNvPr id="22" name="圖片 21">
            <a:extLst>
              <a:ext uri="{FF2B5EF4-FFF2-40B4-BE49-F238E27FC236}">
                <a16:creationId xmlns:a16="http://schemas.microsoft.com/office/drawing/2014/main" id="{67DBCE93-BF0E-418C-A3DC-4B2FF4DFFD3F}"/>
              </a:ext>
            </a:extLst>
          </p:cNvPr>
          <p:cNvPicPr>
            <a:picLocks noChangeAspect="1"/>
          </p:cNvPicPr>
          <p:nvPr/>
        </p:nvPicPr>
        <p:blipFill>
          <a:blip r:embed="rId4"/>
          <a:stretch>
            <a:fillRect/>
          </a:stretch>
        </p:blipFill>
        <p:spPr>
          <a:xfrm>
            <a:off x="293683" y="3190438"/>
            <a:ext cx="3490215" cy="1371156"/>
          </a:xfrm>
          <a:prstGeom prst="rect">
            <a:avLst/>
          </a:prstGeom>
        </p:spPr>
      </p:pic>
      <p:pic>
        <p:nvPicPr>
          <p:cNvPr id="24" name="圖片 23">
            <a:extLst>
              <a:ext uri="{FF2B5EF4-FFF2-40B4-BE49-F238E27FC236}">
                <a16:creationId xmlns:a16="http://schemas.microsoft.com/office/drawing/2014/main" id="{024AF3A6-EE7F-4D31-A627-9599A445BE1E}"/>
              </a:ext>
            </a:extLst>
          </p:cNvPr>
          <p:cNvPicPr>
            <a:picLocks noChangeAspect="1"/>
          </p:cNvPicPr>
          <p:nvPr/>
        </p:nvPicPr>
        <p:blipFill>
          <a:blip r:embed="rId5"/>
          <a:stretch>
            <a:fillRect/>
          </a:stretch>
        </p:blipFill>
        <p:spPr>
          <a:xfrm>
            <a:off x="4470399" y="1593405"/>
            <a:ext cx="3657529" cy="2839521"/>
          </a:xfrm>
          <a:prstGeom prst="rect">
            <a:avLst/>
          </a:prstGeom>
        </p:spPr>
      </p:pic>
      <p:sp>
        <p:nvSpPr>
          <p:cNvPr id="26" name="矩形 25">
            <a:extLst>
              <a:ext uri="{FF2B5EF4-FFF2-40B4-BE49-F238E27FC236}">
                <a16:creationId xmlns:a16="http://schemas.microsoft.com/office/drawing/2014/main" id="{B6EA54EC-FD51-4EFC-95CD-F05C8F6A9CFE}"/>
              </a:ext>
            </a:extLst>
          </p:cNvPr>
          <p:cNvSpPr/>
          <p:nvPr/>
        </p:nvSpPr>
        <p:spPr>
          <a:xfrm>
            <a:off x="2760288" y="2216865"/>
            <a:ext cx="422030" cy="4872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矩形 26">
            <a:extLst>
              <a:ext uri="{FF2B5EF4-FFF2-40B4-BE49-F238E27FC236}">
                <a16:creationId xmlns:a16="http://schemas.microsoft.com/office/drawing/2014/main" id="{7E341957-7E3E-4C26-AB92-4AD9D24129EC}"/>
              </a:ext>
            </a:extLst>
          </p:cNvPr>
          <p:cNvSpPr/>
          <p:nvPr/>
        </p:nvSpPr>
        <p:spPr>
          <a:xfrm>
            <a:off x="7109550" y="2313842"/>
            <a:ext cx="422030" cy="1792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0C3ACA8C-FF42-4A1D-BCE4-75CB41EF6FB9}"/>
              </a:ext>
            </a:extLst>
          </p:cNvPr>
          <p:cNvSpPr/>
          <p:nvPr/>
        </p:nvSpPr>
        <p:spPr>
          <a:xfrm>
            <a:off x="7109550" y="2109780"/>
            <a:ext cx="422030" cy="204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9" name="矩形 28">
            <a:extLst>
              <a:ext uri="{FF2B5EF4-FFF2-40B4-BE49-F238E27FC236}">
                <a16:creationId xmlns:a16="http://schemas.microsoft.com/office/drawing/2014/main" id="{268068C7-DE1E-4256-9068-093D6F452A86}"/>
              </a:ext>
            </a:extLst>
          </p:cNvPr>
          <p:cNvSpPr/>
          <p:nvPr/>
        </p:nvSpPr>
        <p:spPr>
          <a:xfrm>
            <a:off x="7109550" y="2500061"/>
            <a:ext cx="422030" cy="204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63910C48-7F9F-4DAE-BB46-9269F3C0E53F}"/>
              </a:ext>
            </a:extLst>
          </p:cNvPr>
          <p:cNvSpPr txBox="1"/>
          <p:nvPr/>
        </p:nvSpPr>
        <p:spPr>
          <a:xfrm>
            <a:off x="1167400" y="2803913"/>
            <a:ext cx="2438400" cy="307777"/>
          </a:xfrm>
          <a:prstGeom prst="rect">
            <a:avLst/>
          </a:prstGeom>
          <a:noFill/>
        </p:spPr>
        <p:txBody>
          <a:bodyPr wrap="square" rtlCol="0">
            <a:spAutoFit/>
          </a:bodyPr>
          <a:lstStyle/>
          <a:p>
            <a:r>
              <a:rPr lang="en-US" altLang="zh-TW" dirty="0"/>
              <a:t>NDRT</a:t>
            </a:r>
            <a:r>
              <a:rPr lang="zh-TW" altLang="en-US" dirty="0"/>
              <a:t>的注視數據</a:t>
            </a:r>
          </a:p>
        </p:txBody>
      </p:sp>
      <p:sp>
        <p:nvSpPr>
          <p:cNvPr id="30" name="文字方塊 29">
            <a:extLst>
              <a:ext uri="{FF2B5EF4-FFF2-40B4-BE49-F238E27FC236}">
                <a16:creationId xmlns:a16="http://schemas.microsoft.com/office/drawing/2014/main" id="{4E6BDAE8-BDF1-44B9-BE38-19AF776A9A21}"/>
              </a:ext>
            </a:extLst>
          </p:cNvPr>
          <p:cNvSpPr txBox="1"/>
          <p:nvPr/>
        </p:nvSpPr>
        <p:spPr>
          <a:xfrm>
            <a:off x="5179600" y="2854750"/>
            <a:ext cx="2438400" cy="307777"/>
          </a:xfrm>
          <a:prstGeom prst="rect">
            <a:avLst/>
          </a:prstGeom>
          <a:noFill/>
        </p:spPr>
        <p:txBody>
          <a:bodyPr wrap="square" rtlCol="0">
            <a:spAutoFit/>
          </a:bodyPr>
          <a:lstStyle/>
          <a:p>
            <a:r>
              <a:rPr lang="zh-TW" altLang="en-US" dirty="0"/>
              <a:t>監視道路的眼動數據</a:t>
            </a:r>
          </a:p>
        </p:txBody>
      </p:sp>
      <p:sp>
        <p:nvSpPr>
          <p:cNvPr id="4" name="矩形 3">
            <a:extLst>
              <a:ext uri="{FF2B5EF4-FFF2-40B4-BE49-F238E27FC236}">
                <a16:creationId xmlns:a16="http://schemas.microsoft.com/office/drawing/2014/main" id="{E9E76EC7-B283-48FE-9C1C-F849375170EE}"/>
              </a:ext>
            </a:extLst>
          </p:cNvPr>
          <p:cNvSpPr/>
          <p:nvPr/>
        </p:nvSpPr>
        <p:spPr>
          <a:xfrm>
            <a:off x="814275" y="4538405"/>
            <a:ext cx="2658100" cy="307777"/>
          </a:xfrm>
          <a:prstGeom prst="rect">
            <a:avLst/>
          </a:prstGeom>
        </p:spPr>
        <p:txBody>
          <a:bodyPr wrap="none">
            <a:spAutoFit/>
          </a:bodyPr>
          <a:lstStyle/>
          <a:p>
            <a:r>
              <a:rPr lang="zh-TW" altLang="en-US" dirty="0"/>
              <a:t>信任量表與NDRT注視的相關性</a:t>
            </a:r>
          </a:p>
        </p:txBody>
      </p:sp>
      <p:sp>
        <p:nvSpPr>
          <p:cNvPr id="5" name="矩形 4">
            <a:extLst>
              <a:ext uri="{FF2B5EF4-FFF2-40B4-BE49-F238E27FC236}">
                <a16:creationId xmlns:a16="http://schemas.microsoft.com/office/drawing/2014/main" id="{30447E76-905A-4944-971D-4B932E76645D}"/>
              </a:ext>
            </a:extLst>
          </p:cNvPr>
          <p:cNvSpPr/>
          <p:nvPr/>
        </p:nvSpPr>
        <p:spPr>
          <a:xfrm>
            <a:off x="5110399" y="4532748"/>
            <a:ext cx="2159566" cy="307777"/>
          </a:xfrm>
          <a:prstGeom prst="rect">
            <a:avLst/>
          </a:prstGeom>
        </p:spPr>
        <p:txBody>
          <a:bodyPr wrap="none">
            <a:spAutoFit/>
          </a:bodyPr>
          <a:lstStyle/>
          <a:p>
            <a:r>
              <a:rPr lang="zh-TW" altLang="en-US" dirty="0"/>
              <a:t>信任量表與監測的相關性</a:t>
            </a:r>
          </a:p>
        </p:txBody>
      </p:sp>
    </p:spTree>
    <p:extLst>
      <p:ext uri="{BB962C8B-B14F-4D97-AF65-F5344CB8AC3E}">
        <p14:creationId xmlns:p14="http://schemas.microsoft.com/office/powerpoint/2010/main" val="112607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在情況一組別的相對風險</a:t>
            </a:r>
            <a:r>
              <a:rPr lang="en-US" altLang="zh-TW" sz="1800" dirty="0">
                <a:latin typeface="微軟正黑體" panose="020B0604030504040204" pitchFamily="34" charset="-120"/>
                <a:ea typeface="微軟正黑體" panose="020B0604030504040204" pitchFamily="34" charset="-120"/>
              </a:rPr>
              <a:t>(RR)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1.6</a:t>
            </a:r>
            <a:r>
              <a:rPr lang="zh-TW" altLang="en-US" sz="1800" dirty="0">
                <a:latin typeface="微軟正黑體" panose="020B0604030504040204" pitchFamily="34" charset="-120"/>
                <a:ea typeface="微軟正黑體" panose="020B0604030504040204" pitchFamily="34" charset="-120"/>
              </a:rPr>
              <a:t>，勝負比</a:t>
            </a:r>
            <a:r>
              <a:rPr lang="en-US" altLang="zh-TW" sz="1800" dirty="0">
                <a:latin typeface="微軟正黑體" panose="020B0604030504040204" pitchFamily="34" charset="-120"/>
                <a:ea typeface="微軟正黑體" panose="020B0604030504040204" pitchFamily="34" charset="-120"/>
              </a:rPr>
              <a:t>(OR)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3.65</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情況二組別的相對風險</a:t>
            </a:r>
            <a:r>
              <a:rPr lang="en-US" altLang="zh-TW" sz="1800" dirty="0">
                <a:latin typeface="微軟正黑體" panose="020B0604030504040204" pitchFamily="34" charset="-120"/>
                <a:ea typeface="微軟正黑體" panose="020B0604030504040204" pitchFamily="34" charset="-120"/>
              </a:rPr>
              <a:t>(RR)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13</a:t>
            </a:r>
            <a:r>
              <a:rPr lang="zh-TW" altLang="en-US" sz="1800" dirty="0">
                <a:latin typeface="微軟正黑體" panose="020B0604030504040204" pitchFamily="34" charset="-120"/>
                <a:ea typeface="微軟正黑體" panose="020B0604030504040204" pitchFamily="34" charset="-120"/>
              </a:rPr>
              <a:t>，勝負比</a:t>
            </a:r>
            <a:r>
              <a:rPr lang="en-US" altLang="zh-TW" sz="1800" dirty="0">
                <a:latin typeface="微軟正黑體" panose="020B0604030504040204" pitchFamily="34" charset="-120"/>
                <a:ea typeface="微軟正黑體" panose="020B0604030504040204" pitchFamily="34" charset="-120"/>
              </a:rPr>
              <a:t>(OR)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13.89</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情況三組別的相對風險</a:t>
            </a:r>
            <a:r>
              <a:rPr lang="en-US" altLang="zh-TW" sz="1800" dirty="0">
                <a:latin typeface="微軟正黑體" panose="020B0604030504040204" pitchFamily="34" charset="-120"/>
                <a:ea typeface="微軟正黑體" panose="020B0604030504040204" pitchFamily="34" charset="-120"/>
              </a:rPr>
              <a:t>(RR)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2.94</a:t>
            </a:r>
            <a:r>
              <a:rPr lang="zh-TW" altLang="en-US" sz="1800" dirty="0">
                <a:latin typeface="微軟正黑體" panose="020B0604030504040204" pitchFamily="34" charset="-120"/>
                <a:ea typeface="微軟正黑體" panose="020B0604030504040204" pitchFamily="34" charset="-120"/>
              </a:rPr>
              <a:t>，勝負比</a:t>
            </a:r>
            <a:r>
              <a:rPr lang="en-US" altLang="zh-TW" sz="1800" dirty="0">
                <a:latin typeface="微軟正黑體" panose="020B0604030504040204" pitchFamily="34" charset="-120"/>
                <a:ea typeface="微軟正黑體" panose="020B0604030504040204" pitchFamily="34" charset="-120"/>
              </a:rPr>
              <a:t>(OR)</a:t>
            </a:r>
            <a:r>
              <a:rPr lang="zh-TW" altLang="en-US" sz="1800" dirty="0">
                <a:latin typeface="微軟正黑體" panose="020B0604030504040204" pitchFamily="34" charset="-120"/>
                <a:ea typeface="微軟正黑體" panose="020B0604030504040204" pitchFamily="34" charset="-120"/>
              </a:rPr>
              <a:t>為</a:t>
            </a:r>
            <a:r>
              <a:rPr lang="en-US" altLang="zh-TW" sz="1800" dirty="0">
                <a:latin typeface="微軟正黑體" panose="020B0604030504040204" pitchFamily="34" charset="-120"/>
                <a:ea typeface="微軟正黑體" panose="020B0604030504040204" pitchFamily="34" charset="-120"/>
              </a:rPr>
              <a:t>5.01 </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25F77CD9-D282-47AD-A0D8-DC26A6C4B3A1}"/>
              </a:ext>
            </a:extLst>
          </p:cNvPr>
          <p:cNvPicPr>
            <a:picLocks noChangeAspect="1"/>
          </p:cNvPicPr>
          <p:nvPr/>
        </p:nvPicPr>
        <p:blipFill>
          <a:blip r:embed="rId3"/>
          <a:stretch>
            <a:fillRect/>
          </a:stretch>
        </p:blipFill>
        <p:spPr>
          <a:xfrm>
            <a:off x="744421" y="2877574"/>
            <a:ext cx="3574675" cy="1007800"/>
          </a:xfrm>
          <a:prstGeom prst="rect">
            <a:avLst/>
          </a:prstGeom>
        </p:spPr>
      </p:pic>
      <p:pic>
        <p:nvPicPr>
          <p:cNvPr id="6" name="圖片 5">
            <a:extLst>
              <a:ext uri="{FF2B5EF4-FFF2-40B4-BE49-F238E27FC236}">
                <a16:creationId xmlns:a16="http://schemas.microsoft.com/office/drawing/2014/main" id="{D71ADC63-5443-468D-A823-63FFB41C8BF9}"/>
              </a:ext>
            </a:extLst>
          </p:cNvPr>
          <p:cNvPicPr>
            <a:picLocks noChangeAspect="1"/>
          </p:cNvPicPr>
          <p:nvPr/>
        </p:nvPicPr>
        <p:blipFill>
          <a:blip r:embed="rId4"/>
          <a:stretch>
            <a:fillRect/>
          </a:stretch>
        </p:blipFill>
        <p:spPr>
          <a:xfrm>
            <a:off x="4723224" y="2834221"/>
            <a:ext cx="3676356" cy="1013240"/>
          </a:xfrm>
          <a:prstGeom prst="rect">
            <a:avLst/>
          </a:prstGeom>
        </p:spPr>
      </p:pic>
      <p:sp>
        <p:nvSpPr>
          <p:cNvPr id="2" name="矩形 1">
            <a:extLst>
              <a:ext uri="{FF2B5EF4-FFF2-40B4-BE49-F238E27FC236}">
                <a16:creationId xmlns:a16="http://schemas.microsoft.com/office/drawing/2014/main" id="{31F7CF6C-23F8-40CB-8F18-2743992567C5}"/>
              </a:ext>
            </a:extLst>
          </p:cNvPr>
          <p:cNvSpPr/>
          <p:nvPr/>
        </p:nvSpPr>
        <p:spPr>
          <a:xfrm>
            <a:off x="2057048" y="3834827"/>
            <a:ext cx="902811" cy="307777"/>
          </a:xfrm>
          <a:prstGeom prst="rect">
            <a:avLst/>
          </a:prstGeom>
        </p:spPr>
        <p:txBody>
          <a:bodyPr wrap="none">
            <a:spAutoFit/>
          </a:bodyPr>
          <a:lstStyle/>
          <a:p>
            <a:r>
              <a:rPr lang="zh-TW" altLang="en-US" dirty="0"/>
              <a:t>干預次數</a:t>
            </a:r>
          </a:p>
        </p:txBody>
      </p:sp>
      <p:sp>
        <p:nvSpPr>
          <p:cNvPr id="4" name="矩形 3">
            <a:extLst>
              <a:ext uri="{FF2B5EF4-FFF2-40B4-BE49-F238E27FC236}">
                <a16:creationId xmlns:a16="http://schemas.microsoft.com/office/drawing/2014/main" id="{40EA6C8A-0E69-4E26-8A53-F98FD6E906E8}"/>
              </a:ext>
            </a:extLst>
          </p:cNvPr>
          <p:cNvSpPr/>
          <p:nvPr/>
        </p:nvSpPr>
        <p:spPr>
          <a:xfrm>
            <a:off x="6376297" y="3885374"/>
            <a:ext cx="902811" cy="307777"/>
          </a:xfrm>
          <a:prstGeom prst="rect">
            <a:avLst/>
          </a:prstGeom>
        </p:spPr>
        <p:txBody>
          <a:bodyPr wrap="none">
            <a:spAutoFit/>
          </a:bodyPr>
          <a:lstStyle/>
          <a:p>
            <a:r>
              <a:rPr lang="zh-TW" altLang="en-US" dirty="0"/>
              <a:t>碰撞次數</a:t>
            </a:r>
          </a:p>
        </p:txBody>
      </p:sp>
    </p:spTree>
    <p:extLst>
      <p:ext uri="{BB962C8B-B14F-4D97-AF65-F5344CB8AC3E}">
        <p14:creationId xmlns:p14="http://schemas.microsoft.com/office/powerpoint/2010/main" val="132385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信任和接管績效以及接管品質之間的相關性。</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C43D06A4-40DA-465F-8284-398887FBC225}"/>
              </a:ext>
            </a:extLst>
          </p:cNvPr>
          <p:cNvPicPr>
            <a:picLocks noChangeAspect="1"/>
          </p:cNvPicPr>
          <p:nvPr/>
        </p:nvPicPr>
        <p:blipFill>
          <a:blip r:embed="rId3"/>
          <a:stretch>
            <a:fillRect/>
          </a:stretch>
        </p:blipFill>
        <p:spPr>
          <a:xfrm>
            <a:off x="2279923" y="2344907"/>
            <a:ext cx="3678372" cy="1401946"/>
          </a:xfrm>
          <a:prstGeom prst="rect">
            <a:avLst/>
          </a:prstGeom>
        </p:spPr>
      </p:pic>
    </p:spTree>
    <p:extLst>
      <p:ext uri="{BB962C8B-B14F-4D97-AF65-F5344CB8AC3E}">
        <p14:creationId xmlns:p14="http://schemas.microsoft.com/office/powerpoint/2010/main" val="368499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10C5A401-ECEC-44DA-BCCA-6CA8281FDB5E}"/>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信任與接管品質以及按組的接管品質之間的相關性。</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1B86C191-AB51-401E-B28A-03806A3B67FE}"/>
              </a:ext>
            </a:extLst>
          </p:cNvPr>
          <p:cNvPicPr>
            <a:picLocks noChangeAspect="1"/>
          </p:cNvPicPr>
          <p:nvPr/>
        </p:nvPicPr>
        <p:blipFill>
          <a:blip r:embed="rId3"/>
          <a:stretch>
            <a:fillRect/>
          </a:stretch>
        </p:blipFill>
        <p:spPr>
          <a:xfrm>
            <a:off x="358733" y="2594357"/>
            <a:ext cx="4016790" cy="1325540"/>
          </a:xfrm>
          <a:prstGeom prst="rect">
            <a:avLst/>
          </a:prstGeom>
        </p:spPr>
      </p:pic>
      <p:pic>
        <p:nvPicPr>
          <p:cNvPr id="22" name="圖片 21">
            <a:extLst>
              <a:ext uri="{FF2B5EF4-FFF2-40B4-BE49-F238E27FC236}">
                <a16:creationId xmlns:a16="http://schemas.microsoft.com/office/drawing/2014/main" id="{F3BC7674-38BC-4E5A-A715-E51A05E3B6FA}"/>
              </a:ext>
            </a:extLst>
          </p:cNvPr>
          <p:cNvPicPr>
            <a:picLocks noChangeAspect="1"/>
          </p:cNvPicPr>
          <p:nvPr/>
        </p:nvPicPr>
        <p:blipFill>
          <a:blip r:embed="rId4"/>
          <a:stretch>
            <a:fillRect/>
          </a:stretch>
        </p:blipFill>
        <p:spPr>
          <a:xfrm>
            <a:off x="4612660" y="2664328"/>
            <a:ext cx="3749040" cy="1306057"/>
          </a:xfrm>
          <a:prstGeom prst="rect">
            <a:avLst/>
          </a:prstGeom>
        </p:spPr>
      </p:pic>
    </p:spTree>
    <p:extLst>
      <p:ext uri="{BB962C8B-B14F-4D97-AF65-F5344CB8AC3E}">
        <p14:creationId xmlns:p14="http://schemas.microsoft.com/office/powerpoint/2010/main" val="280481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93556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隨著信任度的增加，參與者查看 </a:t>
            </a:r>
            <a:r>
              <a:rPr lang="en-US" altLang="zh-TW" dirty="0"/>
              <a:t>NDRT </a:t>
            </a:r>
            <a:r>
              <a:rPr lang="zh-TW" altLang="en-US" dirty="0"/>
              <a:t>的時間更長</a:t>
            </a:r>
            <a:r>
              <a:rPr lang="en-US" altLang="zh-TW" dirty="0"/>
              <a:t>(r = 0.34 </a:t>
            </a:r>
            <a:r>
              <a:rPr lang="zh-TW" altLang="en-US" dirty="0"/>
              <a:t>到 </a:t>
            </a:r>
            <a:r>
              <a:rPr lang="en-US" altLang="zh-TW" dirty="0"/>
              <a:t>0.35)</a:t>
            </a:r>
            <a:r>
              <a:rPr lang="zh-TW" altLang="en-US" dirty="0"/>
              <a:t>，而查看道路和儀錶盤的時間更少時間</a:t>
            </a:r>
            <a:r>
              <a:rPr lang="en-US" altLang="zh-TW" dirty="0"/>
              <a:t>(r = 0.33 </a:t>
            </a:r>
            <a:r>
              <a:rPr lang="zh-TW" altLang="en-US" dirty="0"/>
              <a:t>到 </a:t>
            </a:r>
            <a:r>
              <a:rPr lang="en-US" altLang="zh-TW" dirty="0"/>
              <a:t>0.42)</a:t>
            </a:r>
            <a:r>
              <a:rPr lang="zh-TW" altLang="en-US" dirty="0"/>
              <a:t>和更少的時間</a:t>
            </a:r>
            <a:r>
              <a:rPr lang="en-US" altLang="zh-TW" dirty="0"/>
              <a:t>(r = 0.40 </a:t>
            </a:r>
            <a:r>
              <a:rPr lang="zh-TW" altLang="en-US" dirty="0"/>
              <a:t>到 </a:t>
            </a:r>
            <a:r>
              <a:rPr lang="en-US" altLang="zh-TW" dirty="0"/>
              <a:t>0.44)</a:t>
            </a:r>
            <a:r>
              <a:rPr lang="zh-TW" altLang="en-US" dirty="0"/>
              <a:t>。</a:t>
            </a:r>
            <a:endParaRPr lang="en-US" altLang="zh-TW" dirty="0"/>
          </a:p>
          <a:p>
            <a:r>
              <a:rPr lang="zh-TW" altLang="en-US" dirty="0"/>
              <a:t>在情況 </a:t>
            </a:r>
            <a:r>
              <a:rPr lang="en-US" altLang="zh-TW" dirty="0"/>
              <a:t>3 </a:t>
            </a:r>
            <a:r>
              <a:rPr lang="zh-TW" altLang="en-US" dirty="0"/>
              <a:t>中，信任降低組干預機率是信任提升組的五倍。</a:t>
            </a:r>
            <a:endParaRPr lang="en-US" altLang="zh-TW" dirty="0"/>
          </a:p>
          <a:p>
            <a:r>
              <a:rPr lang="zh-TW" altLang="en-US" dirty="0"/>
              <a:t>高信任組中，高接管時間和較低的碰撞時間有關。</a:t>
            </a:r>
            <a:endParaRPr lang="en-US" altLang="zh-TW" dirty="0"/>
          </a:p>
          <a:p>
            <a:r>
              <a:rPr lang="zh-TW" altLang="en-US" dirty="0"/>
              <a:t>信任降低組中最小縱向加速度更高</a:t>
            </a:r>
            <a:endParaRPr lang="en-US" altLang="zh-TW" dirty="0"/>
          </a:p>
          <a:p>
            <a:r>
              <a:rPr lang="zh-TW" altLang="en-US" dirty="0"/>
              <a:t>最大橫向加速度沒有差異</a:t>
            </a:r>
            <a:endParaRPr lang="en-US" altLang="zh-TW" dirty="0"/>
          </a:p>
          <a:p>
            <a:r>
              <a:rPr lang="zh-TW" altLang="en-US" dirty="0"/>
              <a:t>與預期相同，信任提升組的參與者接管車輛控制的時間比信任降低組長了 </a:t>
            </a:r>
            <a:r>
              <a:rPr lang="en-US" altLang="zh-TW" dirty="0"/>
              <a:t>1154 </a:t>
            </a:r>
            <a:r>
              <a:rPr lang="zh-TW" altLang="en-US" dirty="0"/>
              <a:t>毫秒。</a:t>
            </a:r>
            <a:endParaRPr lang="en-US" altLang="zh-TW" dirty="0"/>
          </a:p>
          <a:p>
            <a:endParaRPr lang="zh-TW" altLang="en-US" dirty="0"/>
          </a:p>
          <a:p>
            <a:endParaRPr lang="zh-TW" altLang="en-US" dirty="0"/>
          </a:p>
          <a:p>
            <a:endParaRPr lang="en-US" altLang="zh-TW" dirty="0"/>
          </a:p>
        </p:txBody>
      </p:sp>
    </p:spTree>
    <p:extLst>
      <p:ext uri="{BB962C8B-B14F-4D97-AF65-F5344CB8AC3E}">
        <p14:creationId xmlns:p14="http://schemas.microsoft.com/office/powerpoint/2010/main" val="180710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將自動駕駛汽車引入道路交通是有益處的</a:t>
            </a:r>
            <a:r>
              <a:rPr lang="en-US" altLang="zh-TW"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減輕對駕駛健康影響 </a:t>
            </a:r>
            <a:r>
              <a:rPr lang="en-US" altLang="zh-TW" sz="1600" dirty="0">
                <a:latin typeface="微軟正黑體" panose="020B0604030504040204" pitchFamily="34" charset="-120"/>
                <a:ea typeface="微軟正黑體" panose="020B0604030504040204" pitchFamily="34" charset="-120"/>
              </a:rPr>
              <a:t>(Maurer et al., 2015 </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Stanton &amp;</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Young, 1998 )</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提高交通效率和預測客運量的增加</a:t>
            </a:r>
            <a:r>
              <a:rPr lang="en-US" altLang="zh-TW" sz="1600" dirty="0">
                <a:latin typeface="微軟正黑體" panose="020B0604030504040204" pitchFamily="34" charset="-120"/>
                <a:ea typeface="微軟正黑體" panose="020B0604030504040204" pitchFamily="34" charset="-120"/>
              </a:rPr>
              <a:t>(</a:t>
            </a:r>
            <a:r>
              <a:rPr lang="en-US" altLang="zh-TW" sz="1600" dirty="0" err="1">
                <a:latin typeface="微軟正黑體" panose="020B0604030504040204" pitchFamily="34" charset="-120"/>
                <a:ea typeface="微軟正黑體" panose="020B0604030504040204" pitchFamily="34" charset="-120"/>
              </a:rPr>
              <a:t>Payre</a:t>
            </a:r>
            <a:r>
              <a:rPr lang="en-US" altLang="zh-TW" sz="1600" dirty="0">
                <a:latin typeface="微軟正黑體" panose="020B0604030504040204" pitchFamily="34" charset="-120"/>
                <a:ea typeface="微軟正黑體" panose="020B0604030504040204" pitchFamily="34" charset="-120"/>
              </a:rPr>
              <a:t> et</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2014; </a:t>
            </a:r>
            <a:r>
              <a:rPr lang="en-US" altLang="zh-TW" sz="1600" dirty="0" err="1">
                <a:latin typeface="微軟正黑體" panose="020B0604030504040204" pitchFamily="34" charset="-120"/>
                <a:ea typeface="微軟正黑體" panose="020B0604030504040204" pitchFamily="34" charset="-120"/>
              </a:rPr>
              <a:t>roberts</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et al.,</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2011)</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交通事故顯著減少</a:t>
            </a:r>
            <a:r>
              <a:rPr lang="en-US" altLang="zh-TW" sz="1600" dirty="0">
                <a:latin typeface="微軟正黑體" panose="020B0604030504040204" pitchFamily="34" charset="-120"/>
                <a:ea typeface="微軟正黑體" panose="020B0604030504040204" pitchFamily="34" charset="-120"/>
              </a:rPr>
              <a:t>(Choi &amp; Ji,</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2015)</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66E51D86-93CC-4686-A207-36C940DC32D7}"/>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當存在 </a:t>
            </a:r>
            <a:r>
              <a:rPr lang="en-US" altLang="zh-TW" dirty="0"/>
              <a:t>NDRT </a:t>
            </a:r>
            <a:r>
              <a:rPr lang="zh-TW" altLang="en-US" dirty="0"/>
              <a:t>時，信任級別會影響與自動駕駛系統的交互。正如預期的那樣，報告較高信任度的參與者花費更少的時間查看道路和儀表組，而更多的時間查看 </a:t>
            </a:r>
            <a:r>
              <a:rPr lang="en-US" altLang="zh-TW" dirty="0"/>
              <a:t>NDRT</a:t>
            </a:r>
            <a:r>
              <a:rPr lang="zh-TW" altLang="en-US"/>
              <a:t>。</a:t>
            </a:r>
            <a:endParaRPr lang="en-US" altLang="zh-TW" dirty="0"/>
          </a:p>
        </p:txBody>
      </p:sp>
    </p:spTree>
    <p:extLst>
      <p:ext uri="{BB962C8B-B14F-4D97-AF65-F5344CB8AC3E}">
        <p14:creationId xmlns:p14="http://schemas.microsoft.com/office/powerpoint/2010/main" val="282651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對自動化的信任是</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使用系統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及</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適當使用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的關鍵因素，因此是自動車輛引入市面的重要研究領域。</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Ghazizadehet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al.(2012)</a:t>
            </a:r>
            <a:r>
              <a:rPr lang="zh-TW" altLang="en-US" dirty="0">
                <a:latin typeface="微軟正黑體" panose="020B0604030504040204" pitchFamily="34" charset="-120"/>
                <a:ea typeface="微軟正黑體" panose="020B0604030504040204" pitchFamily="34" charset="-120"/>
              </a:rPr>
              <a:t>在</a:t>
            </a:r>
            <a:r>
              <a:rPr lang="zh-TW" altLang="en-US" i="1" dirty="0">
                <a:latin typeface="微軟正黑體" panose="020B0604030504040204" pitchFamily="34" charset="-120"/>
                <a:ea typeface="微軟正黑體" panose="020B0604030504040204" pitchFamily="34" charset="-120"/>
              </a:rPr>
              <a:t>自動化接受模型</a:t>
            </a:r>
            <a:r>
              <a:rPr lang="zh-TW" altLang="en-US" dirty="0">
                <a:latin typeface="微軟正黑體" panose="020B0604030504040204" pitchFamily="34" charset="-120"/>
                <a:ea typeface="微軟正黑體" panose="020B0604030504040204" pitchFamily="34" charset="-120"/>
              </a:rPr>
              <a:t>中指出，信任是個人接受自動化技術的關鍵因素。</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同時信任是依賴自動化系統的關鍵因素</a:t>
            </a:r>
            <a:r>
              <a:rPr lang="en-US" altLang="zh-TW" dirty="0">
                <a:latin typeface="微軟正黑體" panose="020B0604030504040204" pitchFamily="34" charset="-120"/>
                <a:ea typeface="微軟正黑體" panose="020B0604030504040204" pitchFamily="34" charset="-120"/>
              </a:rPr>
              <a:t>(Bailey &amp; </a:t>
            </a:r>
            <a:r>
              <a:rPr lang="en-US" altLang="zh-TW" dirty="0" err="1">
                <a:latin typeface="微軟正黑體" panose="020B0604030504040204" pitchFamily="34" charset="-120"/>
                <a:ea typeface="微軟正黑體" panose="020B0604030504040204" pitchFamily="34" charset="-120"/>
              </a:rPr>
              <a:t>Scerb</a:t>
            </a:r>
            <a:r>
              <a:rPr lang="en-US" altLang="zh-TW" dirty="0">
                <a:latin typeface="微軟正黑體" panose="020B0604030504040204" pitchFamily="34" charset="-120"/>
                <a:ea typeface="微軟正黑體" panose="020B0604030504040204" pitchFamily="34" charset="-120"/>
              </a:rPr>
              <a:t>, 2007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Muir &amp; Moray , 1996)</a:t>
            </a:r>
            <a:r>
              <a:rPr lang="zh-TW" altLang="en-US" dirty="0">
                <a:latin typeface="微軟正黑體" panose="020B0604030504040204" pitchFamily="34" charset="-120"/>
                <a:ea typeface="微軟正黑體" panose="020B0604030504040204" pitchFamily="34" charset="-120"/>
              </a:rPr>
              <a:t>。使用者傾向於使用他們信任的自動化，而棄用他們不信任的自動化”</a:t>
            </a:r>
            <a:r>
              <a:rPr lang="en-US" altLang="zh-TW" dirty="0">
                <a:latin typeface="微軟正黑體" panose="020B0604030504040204" pitchFamily="34" charset="-120"/>
                <a:ea typeface="微軟正黑體" panose="020B0604030504040204" pitchFamily="34" charset="-120"/>
              </a:rPr>
              <a:t>(Pop et al., 2015)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032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0057E691-4E50-48CB-8761-414977913B72}"/>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駕駛自動化代表了一種新穎而復雜的技術，與航空中的飛行自動化相反，使用者不會是對其功能和原理有深刻理解</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Körber</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Bengler</a:t>
            </a:r>
            <a:r>
              <a:rPr lang="en-US" altLang="zh-TW" dirty="0">
                <a:latin typeface="微軟正黑體" panose="020B0604030504040204" pitchFamily="34" charset="-120"/>
                <a:ea typeface="微軟正黑體" panose="020B0604030504040204" pitchFamily="34" charset="-120"/>
              </a:rPr>
              <a:t>, 2014)</a:t>
            </a:r>
            <a:r>
              <a:rPr lang="zh-TW" altLang="en-US" dirty="0">
                <a:latin typeface="微軟正黑體" panose="020B0604030504040204" pitchFamily="34" charset="-120"/>
                <a:ea typeface="微軟正黑體" panose="020B0604030504040204" pitchFamily="34" charset="-120"/>
              </a:rPr>
              <a:t>。因此使用者將自己的安全委託給自動駕駛系統</a:t>
            </a:r>
            <a:r>
              <a:rPr lang="en-US" altLang="zh-TW" dirty="0">
                <a:latin typeface="微軟正黑體" panose="020B0604030504040204" pitchFamily="34" charset="-120"/>
                <a:ea typeface="微軟正黑體" panose="020B0604030504040204" pitchFamily="34" charset="-120"/>
              </a:rPr>
              <a:t>(Lee and See, 2004 , Walker 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信任一個系統並不是一個二元的決定，且信任程度是動態的和情境化的</a:t>
            </a:r>
            <a:r>
              <a:rPr lang="en-US" altLang="zh-TW" dirty="0">
                <a:latin typeface="微軟正黑體" panose="020B0604030504040204" pitchFamily="34" charset="-120"/>
                <a:ea typeface="微軟正黑體" panose="020B0604030504040204" pitchFamily="34" charset="-120"/>
              </a:rPr>
              <a:t>(Hoff &amp; Bashir, 2015 ; Lee and See, 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駕駛員特徵</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例如信任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的潛在變因可能導致非常不同的行為，例如接管情況</a:t>
            </a:r>
            <a:r>
              <a:rPr lang="en-US" altLang="zh-TW" dirty="0">
                <a:latin typeface="微軟正黑體" panose="020B0604030504040204" pitchFamily="34" charset="-120"/>
                <a:ea typeface="微軟正黑體" panose="020B0604030504040204" pitchFamily="34" charset="-120"/>
              </a:rPr>
              <a:t>(Creaser &amp; Fitch,2015</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Körber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2016a ; </a:t>
            </a:r>
            <a:r>
              <a:rPr lang="en-US" altLang="zh-TW" dirty="0" err="1">
                <a:latin typeface="微軟正黑體" panose="020B0604030504040204" pitchFamily="34" charset="-120"/>
                <a:ea typeface="微軟正黑體" panose="020B0604030504040204" pitchFamily="34" charset="-120"/>
              </a:rPr>
              <a:t>Körber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2016b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136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自動駕駛系統將允許駕駛員將視線從道路上移開並參與 </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，但可能會增加對接管情況的反應時間</a:t>
            </a:r>
            <a:r>
              <a:rPr lang="en-US" altLang="zh-TW" dirty="0">
                <a:latin typeface="微軟正黑體" panose="020B0604030504040204" pitchFamily="34" charset="-120"/>
                <a:ea typeface="微軟正黑體" panose="020B0604030504040204" pitchFamily="34" charset="-120"/>
              </a:rPr>
              <a:t>(Carsten et al., 2012 ;</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Llaneras</a:t>
            </a:r>
            <a:r>
              <a:rPr lang="en-US" altLang="zh-TW" dirty="0">
                <a:latin typeface="微軟正黑體" panose="020B0604030504040204" pitchFamily="34" charset="-120"/>
                <a:ea typeface="微軟正黑體" panose="020B0604030504040204" pitchFamily="34" charset="-120"/>
              </a:rPr>
              <a:t> et al., 2013; </a:t>
            </a:r>
            <a:r>
              <a:rPr lang="en-US" altLang="zh-TW" dirty="0" err="1">
                <a:latin typeface="微軟正黑體" panose="020B0604030504040204" pitchFamily="34" charset="-120"/>
                <a:ea typeface="微軟正黑體" panose="020B0604030504040204" pitchFamily="34" charset="-120"/>
              </a:rPr>
              <a:t>Radlmayr</a:t>
            </a:r>
            <a:r>
              <a:rPr lang="en-US" altLang="zh-TW" dirty="0">
                <a:latin typeface="微軟正黑體" panose="020B0604030504040204" pitchFamily="34" charset="-120"/>
                <a:ea typeface="微軟正黑體" panose="020B0604030504040204" pitchFamily="34" charset="-120"/>
              </a:rPr>
              <a:t> et al.,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信任可以預測是否使用自動化系統，還可以預測其使用方式</a:t>
            </a:r>
            <a:r>
              <a:rPr lang="en-US" altLang="zh-TW" dirty="0">
                <a:latin typeface="微軟正黑體" panose="020B0604030504040204" pitchFamily="34" charset="-120"/>
                <a:ea typeface="微軟正黑體" panose="020B0604030504040204" pitchFamily="34" charset="-120"/>
              </a:rPr>
              <a:t>(Parasuraman &amp; Riley ,1997)</a:t>
            </a: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駕駛容易受到監控故障的影響並且往往表現出更長的反應時間</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Beller</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Heesen</a:t>
            </a:r>
            <a:r>
              <a:rPr lang="en-US" altLang="zh-TW" dirty="0">
                <a:latin typeface="微軟正黑體" panose="020B0604030504040204" pitchFamily="34" charset="-120"/>
                <a:ea typeface="微軟正黑體" panose="020B0604030504040204" pitchFamily="34" charset="-120"/>
              </a:rPr>
              <a:t> &amp; Vollrath</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2013 </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Helldin</a:t>
            </a:r>
            <a:r>
              <a:rPr lang="en-US" altLang="zh-TW" dirty="0">
                <a:latin typeface="微軟正黑體" panose="020B0604030504040204" pitchFamily="34" charset="-120"/>
                <a:ea typeface="微軟正黑體" panose="020B0604030504040204" pitchFamily="34" charset="-120"/>
              </a:rPr>
              <a:t> et 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或在關鍵事件中反應品質較差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McGuirl</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 2006)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駕駛必須了解自動化系統的能力，並在系統能力極限時對其進行接管</a:t>
            </a:r>
            <a:r>
              <a:rPr lang="en-US" altLang="zh-TW" dirty="0">
                <a:latin typeface="微軟正黑體" panose="020B0604030504040204" pitchFamily="34" charset="-120"/>
                <a:ea typeface="微軟正黑體" panose="020B0604030504040204" pitchFamily="34" charset="-120"/>
              </a:rPr>
              <a:t>(Carlson et al., 2014 )</a:t>
            </a:r>
            <a:r>
              <a:rPr lang="zh-TW" altLang="en-US" dirty="0">
                <a:latin typeface="微軟正黑體" panose="020B0604030504040204" pitchFamily="34" charset="-120"/>
                <a:ea typeface="微軟正黑體" panose="020B0604030504040204" pitchFamily="34" charset="-120"/>
              </a:rPr>
              <a:t> ，否則駕駛可能無法及時做出反應的意外情況。</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如果自動駕駛系統在不熟悉、意外的環境、情況時，則接管車輛控制可能至關重要，應為反應時間會增加</a:t>
            </a:r>
            <a:r>
              <a:rPr lang="en-US" altLang="zh-TW" dirty="0">
                <a:latin typeface="微軟正黑體" panose="020B0604030504040204" pitchFamily="34" charset="-120"/>
                <a:ea typeface="微軟正黑體" panose="020B0604030504040204" pitchFamily="34" charset="-120"/>
              </a:rPr>
              <a:t>(Shinar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et al., 2005;</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Wagner &amp; Koopman, 2015)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517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46F72D-354F-4E10-9A72-CE5D9D556533}"/>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展示系統的信心或可靠性</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Dzindolet</a:t>
            </a:r>
            <a:r>
              <a:rPr lang="en-US" altLang="zh-TW" dirty="0">
                <a:latin typeface="微軟正黑體" panose="020B0604030504040204" pitchFamily="34" charset="-120"/>
                <a:ea typeface="微軟正黑體" panose="020B0604030504040204" pitchFamily="34" charset="-120"/>
              </a:rPr>
              <a:t> et al., 2003 ;</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McGuirl</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Sarter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2006)</a:t>
            </a:r>
            <a:r>
              <a:rPr lang="zh-TW" altLang="en-US" dirty="0">
                <a:latin typeface="微軟正黑體" panose="020B0604030504040204" pitchFamily="34" charset="-120"/>
                <a:ea typeface="微軟正黑體" panose="020B0604030504040204" pitchFamily="34" charset="-120"/>
              </a:rPr>
              <a:t>能夠讓信任有所提升。</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beller</a:t>
            </a: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表明自動系統不確定性訊息的呈現提高了情境意識能力，並增加了信任度。</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自動駕駛汽車的操作者將不是專業的專家，而是外行</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Casner</a:t>
            </a:r>
            <a:r>
              <a:rPr lang="en-US" altLang="zh-TW" dirty="0">
                <a:latin typeface="微軟正黑體" panose="020B0604030504040204" pitchFamily="34" charset="-120"/>
                <a:ea typeface="微軟正黑體" panose="020B0604030504040204" pitchFamily="34" charset="-120"/>
              </a:rPr>
              <a:t> et al., 2016)</a:t>
            </a:r>
            <a:r>
              <a:rPr lang="zh-TW" altLang="en-US" dirty="0">
                <a:latin typeface="微軟正黑體" panose="020B0604030504040204" pitchFamily="34" charset="-120"/>
                <a:ea typeface="微軟正黑體" panose="020B0604030504040204" pitchFamily="34" charset="-120"/>
              </a:rPr>
              <a:t>。自動駕駛和參與 </a:t>
            </a:r>
            <a:r>
              <a:rPr lang="en-US" altLang="zh-TW" dirty="0">
                <a:latin typeface="微軟正黑體" panose="020B0604030504040204" pitchFamily="34" charset="-120"/>
                <a:ea typeface="微軟正黑體" panose="020B0604030504040204" pitchFamily="34" charset="-120"/>
              </a:rPr>
              <a:t>NDRT </a:t>
            </a:r>
            <a:r>
              <a:rPr lang="zh-TW" altLang="en-US" dirty="0">
                <a:latin typeface="微軟正黑體" panose="020B0604030504040204" pitchFamily="34" charset="-120"/>
                <a:ea typeface="微軟正黑體" panose="020B0604030504040204" pitchFamily="34" charset="-120"/>
              </a:rPr>
              <a:t>對駕駛員來說是一種新情況。信任此時重要決定了對複雜和意外情況的依賴</a:t>
            </a:r>
            <a:r>
              <a:rPr lang="en-US" altLang="zh-TW" dirty="0">
                <a:latin typeface="微軟正黑體" panose="020B0604030504040204" pitchFamily="34" charset="-120"/>
                <a:ea typeface="微軟正黑體" panose="020B0604030504040204" pitchFamily="34" charset="-120"/>
              </a:rPr>
              <a:t>(Lee and See, 2004</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Meyer, 2001)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202857"/>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2845</Words>
  <Application>Microsoft Office PowerPoint</Application>
  <PresentationFormat>如螢幕大小 (16:9)</PresentationFormat>
  <Paragraphs>235</Paragraphs>
  <Slides>31</Slides>
  <Notes>31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新細明體</vt:lpstr>
      <vt:lpstr>Arvo</vt:lpstr>
      <vt:lpstr>微軟正黑體</vt:lpstr>
      <vt:lpstr>Roboto Condensed Light</vt:lpstr>
      <vt:lpstr>Arial</vt:lpstr>
      <vt:lpstr>Franklin Gothic Book</vt:lpstr>
      <vt:lpstr>宋体</vt:lpstr>
      <vt:lpstr>Roboto Condensed</vt:lpstr>
      <vt:lpstr>Salerio template</vt:lpstr>
      <vt:lpstr>介紹的重要性: 操縱對自動化的信任和對自動駕駛的依賴</vt:lpstr>
      <vt:lpstr>背景動機及目的</vt:lpstr>
      <vt:lpstr>1-1 背景動機</vt:lpstr>
      <vt:lpstr>1-1 背景動機</vt:lpstr>
      <vt:lpstr>1-1 背景動機</vt:lpstr>
      <vt:lpstr>文獻探討</vt:lpstr>
      <vt:lpstr>2.相關文獻</vt:lpstr>
      <vt:lpstr>2.相關文獻</vt:lpstr>
      <vt:lpstr>2.相關文獻</vt:lpstr>
      <vt:lpstr>2.相關文獻</vt:lpstr>
      <vt:lpstr>2.相關文獻</vt:lpstr>
      <vt:lpstr>方法</vt:lpstr>
      <vt:lpstr>3-1 受測者</vt:lpstr>
      <vt:lpstr>3-2 儀器設備</vt:lpstr>
      <vt:lpstr>3-3 受測者工作</vt:lpstr>
      <vt:lpstr>3-4 實驗設計</vt:lpstr>
      <vt:lpstr>3-4 實驗設計</vt:lpstr>
      <vt:lpstr>3-4 實驗設計</vt:lpstr>
      <vt:lpstr>3-4 實驗設計</vt:lpstr>
      <vt:lpstr>3-5 實驗程序</vt:lpstr>
      <vt:lpstr>結果</vt:lpstr>
      <vt:lpstr>4. 結果</vt:lpstr>
      <vt:lpstr>4. 結果</vt:lpstr>
      <vt:lpstr>4. 結果</vt:lpstr>
      <vt:lpstr>4. 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80</cp:revision>
  <dcterms:modified xsi:type="dcterms:W3CDTF">2022-10-20T14:13:03Z</dcterms:modified>
</cp:coreProperties>
</file>